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259" r:id="rId3"/>
    <p:sldId id="713" r:id="rId4"/>
    <p:sldId id="1001" r:id="rId5"/>
    <p:sldId id="1002" r:id="rId6"/>
    <p:sldId id="1038" r:id="rId7"/>
    <p:sldId id="1039" r:id="rId8"/>
    <p:sldId id="1043" r:id="rId9"/>
    <p:sldId id="1044" r:id="rId10"/>
    <p:sldId id="1045" r:id="rId11"/>
    <p:sldId id="1037" r:id="rId12"/>
    <p:sldId id="1046" r:id="rId13"/>
    <p:sldId id="1047" r:id="rId14"/>
    <p:sldId id="1040" r:id="rId15"/>
    <p:sldId id="1041" r:id="rId16"/>
    <p:sldId id="1042" r:id="rId17"/>
    <p:sldId id="1048" r:id="rId18"/>
    <p:sldId id="1049" r:id="rId19"/>
    <p:sldId id="1050" r:id="rId20"/>
    <p:sldId id="1051" r:id="rId21"/>
    <p:sldId id="1054" r:id="rId22"/>
    <p:sldId id="1055" r:id="rId23"/>
    <p:sldId id="1056" r:id="rId24"/>
    <p:sldId id="1057" r:id="rId25"/>
    <p:sldId id="1058" r:id="rId26"/>
    <p:sldId id="1059" r:id="rId27"/>
    <p:sldId id="1052" r:id="rId28"/>
    <p:sldId id="1053" r:id="rId29"/>
    <p:sldId id="1060" r:id="rId30"/>
    <p:sldId id="1061" r:id="rId31"/>
    <p:sldId id="1062" r:id="rId32"/>
    <p:sldId id="1063" r:id="rId33"/>
    <p:sldId id="1064" r:id="rId34"/>
    <p:sldId id="1065" r:id="rId35"/>
    <p:sldId id="1066" r:id="rId36"/>
    <p:sldId id="1067" r:id="rId37"/>
    <p:sldId id="1068" r:id="rId38"/>
    <p:sldId id="1069" r:id="rId39"/>
    <p:sldId id="1070" r:id="rId40"/>
    <p:sldId id="1071" r:id="rId41"/>
    <p:sldId id="1072" r:id="rId42"/>
    <p:sldId id="1074" r:id="rId43"/>
    <p:sldId id="1075" r:id="rId44"/>
    <p:sldId id="1076" r:id="rId45"/>
    <p:sldId id="1077" r:id="rId46"/>
    <p:sldId id="107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3"/>
    <p:restoredTop sz="94708"/>
  </p:normalViewPr>
  <p:slideViewPr>
    <p:cSldViewPr snapToGrid="0" snapToObjects="1">
      <p:cViewPr varScale="1">
        <p:scale>
          <a:sx n="88" d="100"/>
          <a:sy n="88" d="100"/>
        </p:scale>
        <p:origin x="16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884C54-24D6-4541-A141-941A254C50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CA23B-4543-6848-A1F2-B2B4EA560C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FAA3C7-9619-3645-ACF3-805F7D990BA6}" type="datetimeFigureOut">
              <a:rPr lang="en-US" smtClean="0"/>
              <a:t>4/3/19</a:t>
            </a:fld>
            <a:endParaRPr lang="en-US"/>
          </a:p>
        </p:txBody>
      </p:sp>
      <p:sp>
        <p:nvSpPr>
          <p:cNvPr id="4" name="Footer Placeholder 3">
            <a:extLst>
              <a:ext uri="{FF2B5EF4-FFF2-40B4-BE49-F238E27FC236}">
                <a16:creationId xmlns:a16="http://schemas.microsoft.com/office/drawing/2014/main" id="{A842D8FC-80B7-3040-A0EB-28DD33CDB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0801F5-ED59-3F44-B9FA-B082807D7F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6B291A-C537-2241-9C36-BCE743E8F3D6}" type="slidenum">
              <a:rPr lang="en-US" smtClean="0"/>
              <a:t>‹#›</a:t>
            </a:fld>
            <a:endParaRPr lang="en-US"/>
          </a:p>
        </p:txBody>
      </p:sp>
    </p:spTree>
    <p:extLst>
      <p:ext uri="{BB962C8B-B14F-4D97-AF65-F5344CB8AC3E}">
        <p14:creationId xmlns:p14="http://schemas.microsoft.com/office/powerpoint/2010/main" val="767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4/3/19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22742669-1E04-5647-AA17-E5550812E8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EE7FCE2-4C3E-5147-B80C-90B85DAEC432}"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31746" name="Rectangle 2">
            <a:extLst>
              <a:ext uri="{FF2B5EF4-FFF2-40B4-BE49-F238E27FC236}">
                <a16:creationId xmlns:a16="http://schemas.microsoft.com/office/drawing/2014/main" id="{E39A5533-B3E9-C040-893A-8CEE3BC92D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0DB95C39-25C4-0A45-AD10-41F700B693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7572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9AF0AC51-4E8C-3B44-B58D-903A88B778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592A052-37A3-1E42-8EF1-537933649A06}"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33794" name="Rectangle 2">
            <a:extLst>
              <a:ext uri="{FF2B5EF4-FFF2-40B4-BE49-F238E27FC236}">
                <a16:creationId xmlns:a16="http://schemas.microsoft.com/office/drawing/2014/main" id="{349F6DBB-EB81-D447-9851-3C7083F192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C21571E1-AEBF-1145-ADCE-D366E21CAF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15-22 </a:t>
            </a:r>
            <a:r>
              <a:rPr lang="en-US" altLang="en-US"/>
              <a:t>A comparison of the 18 exons making up the gene encoding the LDL receptor protein. The exons are organized into five functional domains and one signal sequence.</a:t>
            </a:r>
            <a:endParaRPr lang="en-GB" altLang="en-US"/>
          </a:p>
        </p:txBody>
      </p:sp>
    </p:spTree>
    <p:extLst>
      <p:ext uri="{BB962C8B-B14F-4D97-AF65-F5344CB8AC3E}">
        <p14:creationId xmlns:p14="http://schemas.microsoft.com/office/powerpoint/2010/main" val="81765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61A357F2-65EC-2042-89A8-A84E3D7EA8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A7C0889-850D-7543-B569-F36D27194B12}" type="slidenum">
              <a:rPr lang="en-US" altLang="en-US" sz="1200"/>
              <a:pPr/>
              <a:t>25</a:t>
            </a:fld>
            <a:endParaRPr lang="en-US" altLang="en-US" sz="1200"/>
          </a:p>
        </p:txBody>
      </p:sp>
      <p:sp>
        <p:nvSpPr>
          <p:cNvPr id="36866" name="Rectangle 2">
            <a:extLst>
              <a:ext uri="{FF2B5EF4-FFF2-40B4-BE49-F238E27FC236}">
                <a16:creationId xmlns:a16="http://schemas.microsoft.com/office/drawing/2014/main" id="{2A846E5B-EDDC-7A4D-91AA-59A85911448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80051BD1-ABCB-4E42-A37D-6075F3A46E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16-1 </a:t>
            </a:r>
            <a:r>
              <a:rPr lang="en-US" altLang="en-US"/>
              <a:t>Analogy of the effects of substitution, deletion, and insertion of one letter in a sentence composed of three-letter words, demonstrating point and frameshift mutations.</a:t>
            </a:r>
            <a:endParaRPr lang="it-IT" altLang="en-US"/>
          </a:p>
        </p:txBody>
      </p:sp>
    </p:spTree>
    <p:extLst>
      <p:ext uri="{BB962C8B-B14F-4D97-AF65-F5344CB8AC3E}">
        <p14:creationId xmlns:p14="http://schemas.microsoft.com/office/powerpoint/2010/main" val="833399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0C72A999-274F-A247-BA97-D7CC9BD289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4D59F72-B141-1140-8A70-0EF747F5C9E8}" type="slidenum">
              <a:rPr lang="en-US" altLang="en-US" sz="1200"/>
              <a:pPr/>
              <a:t>31</a:t>
            </a:fld>
            <a:endParaRPr lang="en-US" altLang="en-US" sz="1200"/>
          </a:p>
        </p:txBody>
      </p:sp>
      <p:sp>
        <p:nvSpPr>
          <p:cNvPr id="34818" name="Rectangle 2">
            <a:extLst>
              <a:ext uri="{FF2B5EF4-FFF2-40B4-BE49-F238E27FC236}">
                <a16:creationId xmlns:a16="http://schemas.microsoft.com/office/drawing/2014/main" id="{19126BD4-13EA-B54C-AD01-68085B3E17C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86CDCED2-AD21-F142-8CD6-89B9B73432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16-2 </a:t>
            </a:r>
            <a:r>
              <a:rPr lang="en-US" altLang="en-US"/>
              <a:t>Standard base-pairing relationships (a), compared with anomalous base-pairing that occurs as a result of tautomeric shifts (b). The long triangle indicates the point at which the base bonds to the pentose sugar.</a:t>
            </a:r>
            <a:endParaRPr lang="it-IT" altLang="en-US"/>
          </a:p>
        </p:txBody>
      </p:sp>
    </p:spTree>
    <p:extLst>
      <p:ext uri="{BB962C8B-B14F-4D97-AF65-F5344CB8AC3E}">
        <p14:creationId xmlns:p14="http://schemas.microsoft.com/office/powerpoint/2010/main" val="196421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C3376715-F91C-6E43-8802-3A511E2F1E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58A8D77-8089-1848-9812-105EE911F00C}" type="slidenum">
              <a:rPr lang="en-US" altLang="en-US" sz="1200"/>
              <a:pPr/>
              <a:t>33</a:t>
            </a:fld>
            <a:endParaRPr lang="en-US" altLang="en-US" sz="1200"/>
          </a:p>
        </p:txBody>
      </p:sp>
      <p:sp>
        <p:nvSpPr>
          <p:cNvPr id="37890" name="Rectangle 2">
            <a:extLst>
              <a:ext uri="{FF2B5EF4-FFF2-40B4-BE49-F238E27FC236}">
                <a16:creationId xmlns:a16="http://schemas.microsoft.com/office/drawing/2014/main" id="{1309469D-8561-6C40-A3FC-B50529A0C00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04BFD388-04ED-3944-ACBC-80A4E1F82B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16-3 </a:t>
            </a:r>
            <a:r>
              <a:rPr lang="en-US" altLang="en-US"/>
              <a:t>Formation of an A=T to G=C transition mutation as a result of a tautomeric shift in adenine.</a:t>
            </a:r>
            <a:endParaRPr lang="it-IT" altLang="en-US"/>
          </a:p>
        </p:txBody>
      </p:sp>
    </p:spTree>
    <p:extLst>
      <p:ext uri="{BB962C8B-B14F-4D97-AF65-F5344CB8AC3E}">
        <p14:creationId xmlns:p14="http://schemas.microsoft.com/office/powerpoint/2010/main" val="213163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4A97B2AE-DAB1-4943-92AC-158313CF09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E87967A-8929-E741-A670-BD246E2AE858}" type="slidenum">
              <a:rPr lang="en-US" altLang="en-US" sz="1200"/>
              <a:pPr/>
              <a:t>37</a:t>
            </a:fld>
            <a:endParaRPr lang="en-US" altLang="en-US" sz="1200"/>
          </a:p>
        </p:txBody>
      </p:sp>
      <p:sp>
        <p:nvSpPr>
          <p:cNvPr id="43010" name="Rectangle 2">
            <a:extLst>
              <a:ext uri="{FF2B5EF4-FFF2-40B4-BE49-F238E27FC236}">
                <a16:creationId xmlns:a16="http://schemas.microsoft.com/office/drawing/2014/main" id="{BF8C160F-F9C0-734B-AEF3-F4EAB979EBB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209AB53F-2D87-0B4E-9084-9D6CA86A9A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16-4 </a:t>
            </a:r>
            <a:r>
              <a:rPr lang="en-US" altLang="en-US"/>
              <a:t>Deamination of cytosine and adenine, leading to new base pairing and mutation. Cytosine is converted to uracil, which base pairs with adenine. Adenine is converted to hypoxanthine, which base pairs with cytosine.</a:t>
            </a:r>
            <a:endParaRPr lang="it-IT" altLang="en-US"/>
          </a:p>
        </p:txBody>
      </p:sp>
    </p:spTree>
    <p:extLst>
      <p:ext uri="{BB962C8B-B14F-4D97-AF65-F5344CB8AC3E}">
        <p14:creationId xmlns:p14="http://schemas.microsoft.com/office/powerpoint/2010/main" val="322149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4/3/19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4/3/19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4/3/19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4/3/19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Heat_shock_protei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n.wikipedia.org/wiki/Exon_shuffling#Histo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26</a:t>
            </a:r>
            <a:br>
              <a:rPr lang="en-US" dirty="0"/>
            </a:br>
            <a:r>
              <a:rPr lang="en-US" dirty="0"/>
              <a:t>April 3</a:t>
            </a:r>
            <a:r>
              <a:rPr lang="en-US" baseline="30000" dirty="0"/>
              <a:t>rd</a:t>
            </a:r>
            <a:r>
              <a:rPr lang="en-US" dirty="0"/>
              <a:t> ,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98E18E7F-EF89-8C4D-88A7-DE44B615C0B9}"/>
              </a:ext>
            </a:extLst>
          </p:cNvPr>
          <p:cNvSpPr>
            <a:spLocks noGrp="1"/>
          </p:cNvSpPr>
          <p:nvPr>
            <p:ph type="title"/>
          </p:nvPr>
        </p:nvSpPr>
        <p:spPr/>
        <p:txBody>
          <a:bodyPr/>
          <a:lstStyle/>
          <a:p>
            <a:endParaRPr lang="en-US" altLang="en-US"/>
          </a:p>
        </p:txBody>
      </p:sp>
      <p:sp>
        <p:nvSpPr>
          <p:cNvPr id="41986" name="Content Placeholder 2">
            <a:extLst>
              <a:ext uri="{FF2B5EF4-FFF2-40B4-BE49-F238E27FC236}">
                <a16:creationId xmlns:a16="http://schemas.microsoft.com/office/drawing/2014/main" id="{A9372396-DD47-8748-8B0D-026A27B62257}"/>
              </a:ext>
            </a:extLst>
          </p:cNvPr>
          <p:cNvSpPr>
            <a:spLocks noGrp="1"/>
          </p:cNvSpPr>
          <p:nvPr>
            <p:ph idx="1"/>
          </p:nvPr>
        </p:nvSpPr>
        <p:spPr/>
        <p:txBody>
          <a:bodyPr/>
          <a:lstStyle/>
          <a:p>
            <a:r>
              <a:rPr lang="en-US" altLang="en-US"/>
              <a:t>Without these heat shock proteins some proteins would denature and likely stick together with even small increases in heat.</a:t>
            </a:r>
          </a:p>
          <a:p>
            <a:endParaRPr lang="en-US" altLang="en-US"/>
          </a:p>
          <a:p>
            <a:r>
              <a:rPr lang="en-US" altLang="en-US">
                <a:hlinkClick r:id="rId2"/>
              </a:rPr>
              <a:t>http://en.wikipedia.org/wiki/Heat_shock_protein</a:t>
            </a:r>
            <a:endParaRPr lang="en-US" altLang="en-US"/>
          </a:p>
          <a:p>
            <a:endParaRPr lang="en-US" altLang="en-US"/>
          </a:p>
          <a:p>
            <a:endParaRPr lang="en-US" altLang="en-US"/>
          </a:p>
          <a:p>
            <a:endParaRPr lang="en-US" altLang="en-US"/>
          </a:p>
        </p:txBody>
      </p:sp>
    </p:spTree>
    <p:extLst>
      <p:ext uri="{BB962C8B-B14F-4D97-AF65-F5344CB8AC3E}">
        <p14:creationId xmlns:p14="http://schemas.microsoft.com/office/powerpoint/2010/main" val="209984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3BA3B27D-CC89-944B-A698-1CCED3E1A560}"/>
              </a:ext>
            </a:extLst>
          </p:cNvPr>
          <p:cNvSpPr>
            <a:spLocks noGrp="1"/>
          </p:cNvSpPr>
          <p:nvPr>
            <p:ph type="title"/>
          </p:nvPr>
        </p:nvSpPr>
        <p:spPr/>
        <p:txBody>
          <a:bodyPr/>
          <a:lstStyle/>
          <a:p>
            <a:r>
              <a:rPr lang="en-US" altLang="en-US"/>
              <a:t>Moving to chapter 15</a:t>
            </a:r>
          </a:p>
        </p:txBody>
      </p:sp>
      <p:sp>
        <p:nvSpPr>
          <p:cNvPr id="3" name="Content Placeholder 2">
            <a:extLst>
              <a:ext uri="{FF2B5EF4-FFF2-40B4-BE49-F238E27FC236}">
                <a16:creationId xmlns:a16="http://schemas.microsoft.com/office/drawing/2014/main" id="{F0012E74-1896-4C4E-9617-00FCB15D119F}"/>
              </a:ext>
            </a:extLst>
          </p:cNvPr>
          <p:cNvSpPr>
            <a:spLocks noGrp="1"/>
          </p:cNvSpPr>
          <p:nvPr>
            <p:ph idx="1"/>
          </p:nvPr>
        </p:nvSpPr>
        <p:spPr/>
        <p:txBody>
          <a:bodyPr>
            <a:normAutofit lnSpcReduction="10000"/>
          </a:bodyPr>
          <a:lstStyle/>
          <a:p>
            <a:r>
              <a:rPr lang="en-US" altLang="en-US"/>
              <a:t>If we have a good handle on the genetic code, </a:t>
            </a:r>
            <a:r>
              <a:rPr lang="en-US" altLang="en-US" b="1"/>
              <a:t>and</a:t>
            </a:r>
            <a:r>
              <a:rPr lang="en-US" altLang="en-US"/>
              <a:t> protein synthesis,</a:t>
            </a:r>
            <a:r>
              <a:rPr lang="en-US" altLang="en-US" b="1"/>
              <a:t> and </a:t>
            </a:r>
            <a:r>
              <a:rPr lang="en-US" altLang="en-US"/>
              <a:t>on the intimate connection between amino acid sequence and folded structure </a:t>
            </a:r>
            <a:r>
              <a:rPr lang="en-US" altLang="en-US" b="1"/>
              <a:t>and</a:t>
            </a:r>
            <a:r>
              <a:rPr lang="en-US" altLang="en-US"/>
              <a:t> on the link between protein structure and function…</a:t>
            </a:r>
          </a:p>
          <a:p>
            <a:endParaRPr lang="en-US" altLang="en-US"/>
          </a:p>
          <a:p>
            <a:pPr>
              <a:buFont typeface="Arial" panose="020B0604020202020204" pitchFamily="34" charset="0"/>
              <a:buNone/>
            </a:pPr>
            <a:r>
              <a:rPr lang="en-US" altLang="en-US"/>
              <a:t>…We can pretty easily link DNA alterations---</a:t>
            </a:r>
            <a:r>
              <a:rPr lang="en-US" altLang="en-US" b="1" i="1"/>
              <a:t>mutations</a:t>
            </a:r>
            <a:r>
              <a:rPr lang="en-US" altLang="en-US"/>
              <a:t>, to genetic variation and natural selection, and to genetic diseases.</a:t>
            </a:r>
          </a:p>
        </p:txBody>
      </p:sp>
    </p:spTree>
    <p:extLst>
      <p:ext uri="{BB962C8B-B14F-4D97-AF65-F5344CB8AC3E}">
        <p14:creationId xmlns:p14="http://schemas.microsoft.com/office/powerpoint/2010/main" val="390669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6C3AC80B-3453-9C4A-846B-A334FFCBB273}"/>
              </a:ext>
            </a:extLst>
          </p:cNvPr>
          <p:cNvSpPr>
            <a:spLocks noGrp="1"/>
          </p:cNvSpPr>
          <p:nvPr>
            <p:ph type="title"/>
          </p:nvPr>
        </p:nvSpPr>
        <p:spPr/>
        <p:txBody>
          <a:bodyPr/>
          <a:lstStyle/>
          <a:p>
            <a:endParaRPr lang="en-US" altLang="en-US"/>
          </a:p>
        </p:txBody>
      </p:sp>
      <p:sp>
        <p:nvSpPr>
          <p:cNvPr id="22530" name="Content Placeholder 2">
            <a:extLst>
              <a:ext uri="{FF2B5EF4-FFF2-40B4-BE49-F238E27FC236}">
                <a16:creationId xmlns:a16="http://schemas.microsoft.com/office/drawing/2014/main" id="{5840EC89-8148-204A-AC67-3E6A011E4249}"/>
              </a:ext>
            </a:extLst>
          </p:cNvPr>
          <p:cNvSpPr>
            <a:spLocks noGrp="1"/>
          </p:cNvSpPr>
          <p:nvPr>
            <p:ph idx="1"/>
          </p:nvPr>
        </p:nvSpPr>
        <p:spPr/>
        <p:txBody>
          <a:bodyPr/>
          <a:lstStyle/>
          <a:p>
            <a:r>
              <a:rPr lang="en-US" altLang="en-US"/>
              <a:t>The classic example (and the first disease linked definitively to mutation) is sickle cell anemia.</a:t>
            </a:r>
          </a:p>
          <a:p>
            <a:endParaRPr lang="en-US" altLang="en-US"/>
          </a:p>
          <a:p>
            <a:r>
              <a:rPr lang="en-US" altLang="en-US"/>
              <a:t>This disease is the result of abnormal hemoglobin—the oxygen-carrying protein in our red blood cells.</a:t>
            </a:r>
          </a:p>
        </p:txBody>
      </p:sp>
    </p:spTree>
    <p:extLst>
      <p:ext uri="{BB962C8B-B14F-4D97-AF65-F5344CB8AC3E}">
        <p14:creationId xmlns:p14="http://schemas.microsoft.com/office/powerpoint/2010/main" val="1226526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B12C20AD-B686-A241-A7F7-ED374408D1A3}"/>
              </a:ext>
            </a:extLst>
          </p:cNvPr>
          <p:cNvSpPr>
            <a:spLocks noGrp="1"/>
          </p:cNvSpPr>
          <p:nvPr>
            <p:ph type="title"/>
          </p:nvPr>
        </p:nvSpPr>
        <p:spPr/>
        <p:txBody>
          <a:bodyPr/>
          <a:lstStyle/>
          <a:p>
            <a:endParaRPr lang="en-US" altLang="en-US"/>
          </a:p>
        </p:txBody>
      </p:sp>
      <p:pic>
        <p:nvPicPr>
          <p:cNvPr id="23554" name="Content Placeholder 3">
            <a:extLst>
              <a:ext uri="{FF2B5EF4-FFF2-40B4-BE49-F238E27FC236}">
                <a16:creationId xmlns:a16="http://schemas.microsoft.com/office/drawing/2014/main" id="{1A7EF2F5-EF09-0446-8DC8-AADC25327F1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618" r="-2618"/>
          <a:stretch>
            <a:fillRect/>
          </a:stretch>
        </p:blipFill>
        <p:spPr/>
      </p:pic>
    </p:spTree>
    <p:extLst>
      <p:ext uri="{BB962C8B-B14F-4D97-AF65-F5344CB8AC3E}">
        <p14:creationId xmlns:p14="http://schemas.microsoft.com/office/powerpoint/2010/main" val="230147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7072D048-29AC-7C4C-A2A1-6216074A1EBE}"/>
              </a:ext>
            </a:extLst>
          </p:cNvPr>
          <p:cNvSpPr>
            <a:spLocks noGrp="1"/>
          </p:cNvSpPr>
          <p:nvPr>
            <p:ph type="title"/>
          </p:nvPr>
        </p:nvSpPr>
        <p:spPr/>
        <p:txBody>
          <a:bodyPr/>
          <a:lstStyle/>
          <a:p>
            <a:endParaRPr lang="en-US" altLang="en-US"/>
          </a:p>
        </p:txBody>
      </p:sp>
      <p:pic>
        <p:nvPicPr>
          <p:cNvPr id="24578" name="Content Placeholder 3">
            <a:extLst>
              <a:ext uri="{FF2B5EF4-FFF2-40B4-BE49-F238E27FC236}">
                <a16:creationId xmlns:a16="http://schemas.microsoft.com/office/drawing/2014/main" id="{14406711-01D3-294F-A6B1-10E5D8C33B7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5229" r="-55229"/>
          <a:stretch>
            <a:fillRect/>
          </a:stretch>
        </p:blipFill>
        <p:spPr/>
      </p:pic>
    </p:spTree>
    <p:extLst>
      <p:ext uri="{BB962C8B-B14F-4D97-AF65-F5344CB8AC3E}">
        <p14:creationId xmlns:p14="http://schemas.microsoft.com/office/powerpoint/2010/main" val="244997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5E5AD8C7-4702-474E-AABC-FCD034584CE5}"/>
              </a:ext>
            </a:extLst>
          </p:cNvPr>
          <p:cNvSpPr>
            <a:spLocks noGrp="1"/>
          </p:cNvSpPr>
          <p:nvPr>
            <p:ph type="title"/>
          </p:nvPr>
        </p:nvSpPr>
        <p:spPr/>
        <p:txBody>
          <a:bodyPr/>
          <a:lstStyle/>
          <a:p>
            <a:endParaRPr lang="en-US" altLang="en-US"/>
          </a:p>
        </p:txBody>
      </p:sp>
      <p:pic>
        <p:nvPicPr>
          <p:cNvPr id="25602" name="Content Placeholder 4">
            <a:extLst>
              <a:ext uri="{FF2B5EF4-FFF2-40B4-BE49-F238E27FC236}">
                <a16:creationId xmlns:a16="http://schemas.microsoft.com/office/drawing/2014/main" id="{0CF5C50E-92AC-DE48-BE69-15CCFF26C46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967" r="-12967"/>
          <a:stretch>
            <a:fillRect/>
          </a:stretch>
        </p:blipFill>
        <p:spPr/>
      </p:pic>
    </p:spTree>
    <p:extLst>
      <p:ext uri="{BB962C8B-B14F-4D97-AF65-F5344CB8AC3E}">
        <p14:creationId xmlns:p14="http://schemas.microsoft.com/office/powerpoint/2010/main" val="152411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3BF39CB0-05C3-2247-BCFE-7FE595FCCE9E}"/>
              </a:ext>
            </a:extLst>
          </p:cNvPr>
          <p:cNvSpPr>
            <a:spLocks noGrp="1"/>
          </p:cNvSpPr>
          <p:nvPr>
            <p:ph type="title"/>
          </p:nvPr>
        </p:nvSpPr>
        <p:spPr/>
        <p:txBody>
          <a:bodyPr>
            <a:normAutofit fontScale="90000"/>
          </a:bodyPr>
          <a:lstStyle/>
          <a:p>
            <a:r>
              <a:rPr lang="en-US" altLang="en-US"/>
              <a:t>Review…linking classical with molecular genetics</a:t>
            </a:r>
          </a:p>
        </p:txBody>
      </p:sp>
      <p:sp>
        <p:nvSpPr>
          <p:cNvPr id="26626" name="Content Placeholder 2">
            <a:extLst>
              <a:ext uri="{FF2B5EF4-FFF2-40B4-BE49-F238E27FC236}">
                <a16:creationId xmlns:a16="http://schemas.microsoft.com/office/drawing/2014/main" id="{77A5BBF0-019D-B84A-9189-F02E473BDA14}"/>
              </a:ext>
            </a:extLst>
          </p:cNvPr>
          <p:cNvSpPr>
            <a:spLocks noGrp="1"/>
          </p:cNvSpPr>
          <p:nvPr>
            <p:ph idx="1"/>
          </p:nvPr>
        </p:nvSpPr>
        <p:spPr/>
        <p:txBody>
          <a:bodyPr/>
          <a:lstStyle/>
          <a:p>
            <a:r>
              <a:rPr lang="en-US" altLang="en-US"/>
              <a:t>To begin will need to think somewhat mechanically about mutations.</a:t>
            </a:r>
          </a:p>
          <a:p>
            <a:pPr lvl="1"/>
            <a:r>
              <a:rPr lang="en-US" altLang="en-US"/>
              <a:t>Mutations are permanent changes in DNA</a:t>
            </a:r>
          </a:p>
          <a:p>
            <a:pPr lvl="1"/>
            <a:r>
              <a:rPr lang="en-US" altLang="en-US"/>
              <a:t>DNA is organized into chromosomes.</a:t>
            </a:r>
          </a:p>
          <a:p>
            <a:pPr lvl="1"/>
            <a:r>
              <a:rPr lang="en-US" altLang="en-US"/>
              <a:t>Chromosomes are located in cells…</a:t>
            </a:r>
          </a:p>
          <a:p>
            <a:pPr lvl="1"/>
            <a:endParaRPr lang="en-US" altLang="en-US"/>
          </a:p>
          <a:p>
            <a:pPr lvl="1"/>
            <a:r>
              <a:rPr lang="en-US" altLang="en-US"/>
              <a:t>Diploid organisms have 2 copies of each gene</a:t>
            </a:r>
          </a:p>
        </p:txBody>
      </p:sp>
    </p:spTree>
    <p:extLst>
      <p:ext uri="{BB962C8B-B14F-4D97-AF65-F5344CB8AC3E}">
        <p14:creationId xmlns:p14="http://schemas.microsoft.com/office/powerpoint/2010/main" val="25181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1A7FA942-7AFE-4448-90BB-626DC5AB3B85}"/>
              </a:ext>
            </a:extLst>
          </p:cNvPr>
          <p:cNvSpPr>
            <a:spLocks noGrp="1"/>
          </p:cNvSpPr>
          <p:nvPr>
            <p:ph type="title"/>
          </p:nvPr>
        </p:nvSpPr>
        <p:spPr/>
        <p:txBody>
          <a:bodyPr/>
          <a:lstStyle/>
          <a:p>
            <a:r>
              <a:rPr lang="en-US" altLang="en-US"/>
              <a:t>Classification…location of mutation</a:t>
            </a:r>
          </a:p>
        </p:txBody>
      </p:sp>
      <p:sp>
        <p:nvSpPr>
          <p:cNvPr id="3" name="Content Placeholder 2">
            <a:extLst>
              <a:ext uri="{FF2B5EF4-FFF2-40B4-BE49-F238E27FC236}">
                <a16:creationId xmlns:a16="http://schemas.microsoft.com/office/drawing/2014/main" id="{B288AEC1-CF2E-D44C-A1C9-CF2B34054B91}"/>
              </a:ext>
            </a:extLst>
          </p:cNvPr>
          <p:cNvSpPr>
            <a:spLocks noGrp="1"/>
          </p:cNvSpPr>
          <p:nvPr>
            <p:ph idx="1"/>
          </p:nvPr>
        </p:nvSpPr>
        <p:spPr/>
        <p:txBody>
          <a:bodyPr>
            <a:normAutofit fontScale="92500" lnSpcReduction="10000"/>
          </a:bodyPr>
          <a:lstStyle/>
          <a:p>
            <a:pPr>
              <a:buFont typeface="Arial" charset="0"/>
              <a:buChar char="•"/>
              <a:defRPr/>
            </a:pPr>
            <a:r>
              <a:rPr lang="en-US" sz="2800" b="1" i="1" dirty="0"/>
              <a:t>Somatic mutations</a:t>
            </a:r>
            <a:r>
              <a:rPr lang="en-US" sz="2800" dirty="0"/>
              <a:t>---occur in DNA of any cell in the body, other than germ cells (egg or sperm)</a:t>
            </a:r>
          </a:p>
          <a:p>
            <a:pPr>
              <a:buFont typeface="Arial" charset="0"/>
              <a:buChar char="•"/>
              <a:defRPr/>
            </a:pPr>
            <a:r>
              <a:rPr lang="en-US" sz="2800" dirty="0"/>
              <a:t> </a:t>
            </a:r>
            <a:r>
              <a:rPr lang="en-US" sz="2800" b="1" i="1" dirty="0" err="1"/>
              <a:t>Germline</a:t>
            </a:r>
            <a:r>
              <a:rPr lang="en-US" sz="2800" b="1" i="1" dirty="0"/>
              <a:t> mutations </a:t>
            </a:r>
            <a:r>
              <a:rPr lang="en-US" sz="2800" dirty="0"/>
              <a:t>occur in DNA of germ cells/gametes/egg and sperm.</a:t>
            </a:r>
          </a:p>
          <a:p>
            <a:pPr>
              <a:buFont typeface="Arial" charset="0"/>
              <a:buChar char="•"/>
              <a:defRPr/>
            </a:pPr>
            <a:r>
              <a:rPr lang="en-US" sz="2800" b="1" i="1" dirty="0"/>
              <a:t>Autosomal mutations </a:t>
            </a:r>
            <a:r>
              <a:rPr lang="en-US" sz="2800" dirty="0"/>
              <a:t>occur within genes on chromosomes that do not have genes that determine sex development.</a:t>
            </a:r>
          </a:p>
          <a:p>
            <a:pPr>
              <a:buFont typeface="Arial" charset="0"/>
              <a:buChar char="•"/>
              <a:defRPr/>
            </a:pPr>
            <a:r>
              <a:rPr lang="en-US" sz="2800" b="1" i="1" dirty="0"/>
              <a:t>Sex-linked mutations </a:t>
            </a:r>
            <a:r>
              <a:rPr lang="en-US" sz="2800" dirty="0"/>
              <a:t>occur within genes on chromosomes that do  have genes that determine sex development.</a:t>
            </a:r>
          </a:p>
          <a:p>
            <a:pPr marL="0" indent="0">
              <a:buFont typeface="Arial" charset="0"/>
              <a:buNone/>
              <a:defRPr/>
            </a:pPr>
            <a:r>
              <a:rPr lang="en-US" sz="2800" dirty="0"/>
              <a:t> </a:t>
            </a:r>
          </a:p>
          <a:p>
            <a:pPr lvl="1">
              <a:buFont typeface="Arial" charset="0"/>
              <a:buChar char="–"/>
              <a:defRPr/>
            </a:pPr>
            <a:endParaRPr lang="en-US" dirty="0"/>
          </a:p>
        </p:txBody>
      </p:sp>
    </p:spTree>
    <p:extLst>
      <p:ext uri="{BB962C8B-B14F-4D97-AF65-F5344CB8AC3E}">
        <p14:creationId xmlns:p14="http://schemas.microsoft.com/office/powerpoint/2010/main" val="128318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31830C1A-0EAB-DB4A-BEAC-2CA28C035D15}"/>
              </a:ext>
            </a:extLst>
          </p:cNvPr>
          <p:cNvSpPr>
            <a:spLocks noGrp="1"/>
          </p:cNvSpPr>
          <p:nvPr>
            <p:ph type="title"/>
          </p:nvPr>
        </p:nvSpPr>
        <p:spPr/>
        <p:txBody>
          <a:bodyPr/>
          <a:lstStyle/>
          <a:p>
            <a:r>
              <a:rPr lang="en-US" altLang="en-US"/>
              <a:t>Recall…in diploid organisms…</a:t>
            </a:r>
          </a:p>
        </p:txBody>
      </p:sp>
      <p:sp>
        <p:nvSpPr>
          <p:cNvPr id="3" name="Content Placeholder 2">
            <a:extLst>
              <a:ext uri="{FF2B5EF4-FFF2-40B4-BE49-F238E27FC236}">
                <a16:creationId xmlns:a16="http://schemas.microsoft.com/office/drawing/2014/main" id="{79F3999D-F268-A844-92D4-91A801AE2822}"/>
              </a:ext>
            </a:extLst>
          </p:cNvPr>
          <p:cNvSpPr>
            <a:spLocks noGrp="1"/>
          </p:cNvSpPr>
          <p:nvPr>
            <p:ph idx="1"/>
          </p:nvPr>
        </p:nvSpPr>
        <p:spPr/>
        <p:txBody>
          <a:bodyPr/>
          <a:lstStyle/>
          <a:p>
            <a:pPr marL="0" indent="0">
              <a:buFont typeface="Arial" panose="020B0604020202020204" pitchFamily="34" charset="0"/>
              <a:buNone/>
            </a:pPr>
            <a:r>
              <a:rPr lang="en-US" altLang="en-US"/>
              <a:t>Depending on the function of the protein encoded by the gene…mutations can be:</a:t>
            </a:r>
          </a:p>
          <a:p>
            <a:pPr marL="0" indent="0"/>
            <a:endParaRPr lang="en-US" altLang="en-US"/>
          </a:p>
          <a:p>
            <a:pPr marL="0" indent="0"/>
            <a:r>
              <a:rPr lang="en-US" altLang="en-US" b="1" i="1"/>
              <a:t>Dominant</a:t>
            </a:r>
            <a:r>
              <a:rPr lang="en-US" altLang="en-US"/>
              <a:t>---giving a phenotypic change if one copy of the gene is mutated</a:t>
            </a:r>
          </a:p>
          <a:p>
            <a:pPr marL="0" indent="0"/>
            <a:r>
              <a:rPr lang="en-US" altLang="en-US" b="1" i="1"/>
              <a:t>Recessive</a:t>
            </a:r>
            <a:r>
              <a:rPr lang="en-US" altLang="en-US"/>
              <a:t>---having no effect unless both copies of the gene have mutations.</a:t>
            </a:r>
          </a:p>
        </p:txBody>
      </p:sp>
    </p:spTree>
    <p:extLst>
      <p:ext uri="{BB962C8B-B14F-4D97-AF65-F5344CB8AC3E}">
        <p14:creationId xmlns:p14="http://schemas.microsoft.com/office/powerpoint/2010/main" val="254837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6F76F43E-A5A1-2C49-831E-4B019EBF9711}"/>
              </a:ext>
            </a:extLst>
          </p:cNvPr>
          <p:cNvSpPr>
            <a:spLocks noGrp="1"/>
          </p:cNvSpPr>
          <p:nvPr>
            <p:ph type="title"/>
          </p:nvPr>
        </p:nvSpPr>
        <p:spPr/>
        <p:txBody>
          <a:bodyPr/>
          <a:lstStyle/>
          <a:p>
            <a:r>
              <a:rPr lang="en-US" altLang="en-US"/>
              <a:t>Dominant mutations…</a:t>
            </a:r>
          </a:p>
        </p:txBody>
      </p:sp>
      <p:sp>
        <p:nvSpPr>
          <p:cNvPr id="29698" name="Content Placeholder 2">
            <a:extLst>
              <a:ext uri="{FF2B5EF4-FFF2-40B4-BE49-F238E27FC236}">
                <a16:creationId xmlns:a16="http://schemas.microsoft.com/office/drawing/2014/main" id="{D661D7C3-4FDD-9B49-A84F-7D1E018CB510}"/>
              </a:ext>
            </a:extLst>
          </p:cNvPr>
          <p:cNvSpPr>
            <a:spLocks noGrp="1"/>
          </p:cNvSpPr>
          <p:nvPr>
            <p:ph idx="1"/>
          </p:nvPr>
        </p:nvSpPr>
        <p:spPr>
          <a:xfrm>
            <a:off x="522288" y="1417638"/>
            <a:ext cx="8229600" cy="4525962"/>
          </a:xfrm>
        </p:spPr>
        <p:txBody>
          <a:bodyPr>
            <a:normAutofit lnSpcReduction="10000"/>
          </a:bodyPr>
          <a:lstStyle/>
          <a:p>
            <a:r>
              <a:rPr lang="en-US" altLang="en-US"/>
              <a:t>Thinking in terms of the protein encoded…</a:t>
            </a:r>
          </a:p>
          <a:p>
            <a:pPr lvl="1"/>
            <a:r>
              <a:rPr lang="en-US" altLang="en-US"/>
              <a:t>The mutant phenotype may be the result of </a:t>
            </a:r>
            <a:r>
              <a:rPr lang="en-US" altLang="en-US" b="1" i="1"/>
              <a:t>haploinsufficiency. </a:t>
            </a:r>
            <a:r>
              <a:rPr lang="en-US" altLang="en-US"/>
              <a:t> One normal copy of the gene may be unable to produce enough of the protein for normal function of the cell.</a:t>
            </a:r>
          </a:p>
          <a:p>
            <a:pPr lvl="1"/>
            <a:endParaRPr lang="en-US" altLang="en-US" b="1" i="1"/>
          </a:p>
          <a:p>
            <a:pPr lvl="1"/>
            <a:r>
              <a:rPr lang="en-US" altLang="en-US"/>
              <a:t>The mutant phenotype may be the result of a </a:t>
            </a:r>
            <a:r>
              <a:rPr lang="en-US" altLang="en-US" b="1" i="1"/>
              <a:t>dominant-negative </a:t>
            </a:r>
            <a:r>
              <a:rPr lang="en-US" altLang="en-US"/>
              <a:t>effect.  The abnormal form of the protein may inhibit the activity of the normal form of the protein.</a:t>
            </a:r>
          </a:p>
        </p:txBody>
      </p:sp>
    </p:spTree>
    <p:extLst>
      <p:ext uri="{BB962C8B-B14F-4D97-AF65-F5344CB8AC3E}">
        <p14:creationId xmlns:p14="http://schemas.microsoft.com/office/powerpoint/2010/main" val="134320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246830"/>
            <a:ext cx="8229600" cy="5371684"/>
          </a:xfrm>
        </p:spPr>
        <p:txBody>
          <a:bodyPr>
            <a:normAutofit/>
          </a:bodyPr>
          <a:lstStyle/>
          <a:p>
            <a:pPr marL="457200" lvl="1" indent="0">
              <a:buNone/>
            </a:pPr>
            <a:endParaRPr lang="en-US" dirty="0"/>
          </a:p>
          <a:p>
            <a:pPr lvl="1"/>
            <a:r>
              <a:rPr lang="en-US" dirty="0"/>
              <a:t>Attended the American Association for cancer research (AACR) meeting</a:t>
            </a:r>
          </a:p>
          <a:p>
            <a:pPr lvl="2"/>
            <a:r>
              <a:rPr lang="en-US" dirty="0"/>
              <a:t>Cool talk on alternative splicing!  Different ancestry groups..</a:t>
            </a:r>
            <a:r>
              <a:rPr lang="en-US" dirty="0" err="1"/>
              <a:t>i.e</a:t>
            </a:r>
            <a:r>
              <a:rPr lang="en-US" dirty="0"/>
              <a:t>. West Africans and descendants show different splicing forms of specific genes than other ancestry groups.  Relevant in the risk of developing certain cancers and in the effectiveness of certain treatments.  </a:t>
            </a:r>
          </a:p>
          <a:p>
            <a:pPr lvl="2"/>
            <a:endParaRPr lang="en-US" dirty="0"/>
          </a:p>
          <a:p>
            <a:pPr lvl="1"/>
            <a:r>
              <a:rPr lang="en-US" dirty="0"/>
              <a:t>Exam 3—returned Friday</a:t>
            </a:r>
          </a:p>
          <a:p>
            <a:pPr marL="457200" lvl="1" indent="0">
              <a:buNone/>
            </a:pPr>
            <a:endParaRPr lang="en-US" dirty="0"/>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B0BE5507-C071-6C49-94D3-9F12F6007062}"/>
              </a:ext>
            </a:extLst>
          </p:cNvPr>
          <p:cNvSpPr>
            <a:spLocks noGrp="1"/>
          </p:cNvSpPr>
          <p:nvPr>
            <p:ph type="title"/>
          </p:nvPr>
        </p:nvSpPr>
        <p:spPr/>
        <p:txBody>
          <a:bodyPr/>
          <a:lstStyle/>
          <a:p>
            <a:endParaRPr lang="en-US" altLang="en-US"/>
          </a:p>
        </p:txBody>
      </p:sp>
      <p:sp>
        <p:nvSpPr>
          <p:cNvPr id="30722" name="Content Placeholder 2">
            <a:extLst>
              <a:ext uri="{FF2B5EF4-FFF2-40B4-BE49-F238E27FC236}">
                <a16:creationId xmlns:a16="http://schemas.microsoft.com/office/drawing/2014/main" id="{B0685B5D-884B-3440-B3E9-95F8B5BEBF22}"/>
              </a:ext>
            </a:extLst>
          </p:cNvPr>
          <p:cNvSpPr>
            <a:spLocks noGrp="1"/>
          </p:cNvSpPr>
          <p:nvPr>
            <p:ph idx="1"/>
          </p:nvPr>
        </p:nvSpPr>
        <p:spPr/>
        <p:txBody>
          <a:bodyPr>
            <a:normAutofit lnSpcReduction="10000"/>
          </a:bodyPr>
          <a:lstStyle/>
          <a:p>
            <a:r>
              <a:rPr lang="en-US" altLang="en-US" b="1" i="1"/>
              <a:t>Recessive mutations</a:t>
            </a:r>
            <a:r>
              <a:rPr lang="en-US" altLang="en-US"/>
              <a:t>---no noticeable effect (if only one allele is mutated) because a normal copy of a gene provides a normal copy of the protein. There seems to be no difference between one and 2 copies of the normal protein.</a:t>
            </a:r>
          </a:p>
          <a:p>
            <a:r>
              <a:rPr lang="en-US" altLang="en-US"/>
              <a:t>Only when both alleles are mutated, and no normal form of the protein is produced is there noticeable effect on the cell/organism. </a:t>
            </a:r>
          </a:p>
          <a:p>
            <a:endParaRPr lang="en-US" altLang="en-US"/>
          </a:p>
          <a:p>
            <a:endParaRPr lang="en-US" altLang="en-US"/>
          </a:p>
        </p:txBody>
      </p:sp>
    </p:spTree>
    <p:extLst>
      <p:ext uri="{BB962C8B-B14F-4D97-AF65-F5344CB8AC3E}">
        <p14:creationId xmlns:p14="http://schemas.microsoft.com/office/powerpoint/2010/main" val="641407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87382418-2294-EF4F-BEF9-53E0A950AD48}"/>
              </a:ext>
            </a:extLst>
          </p:cNvPr>
          <p:cNvSpPr>
            <a:spLocks noGrp="1"/>
          </p:cNvSpPr>
          <p:nvPr>
            <p:ph type="title"/>
          </p:nvPr>
        </p:nvSpPr>
        <p:spPr/>
        <p:txBody>
          <a:bodyPr/>
          <a:lstStyle/>
          <a:p>
            <a:endParaRPr lang="en-US" altLang="en-US"/>
          </a:p>
        </p:txBody>
      </p:sp>
      <p:sp>
        <p:nvSpPr>
          <p:cNvPr id="31746" name="Content Placeholder 2">
            <a:extLst>
              <a:ext uri="{FF2B5EF4-FFF2-40B4-BE49-F238E27FC236}">
                <a16:creationId xmlns:a16="http://schemas.microsoft.com/office/drawing/2014/main" id="{EB3CF287-F98E-6D40-B390-5B30AA86F53E}"/>
              </a:ext>
            </a:extLst>
          </p:cNvPr>
          <p:cNvSpPr>
            <a:spLocks noGrp="1"/>
          </p:cNvSpPr>
          <p:nvPr>
            <p:ph idx="1"/>
          </p:nvPr>
        </p:nvSpPr>
        <p:spPr/>
        <p:txBody>
          <a:bodyPr/>
          <a:lstStyle/>
          <a:p>
            <a:r>
              <a:rPr lang="en-US" altLang="en-US"/>
              <a:t>Example?  Instances occur where a region of a chromosome is lost---if this occurs in both copies of the chromosome, BOTH copies of a gene are lost---no protein encoded by this gene can be made.</a:t>
            </a:r>
          </a:p>
          <a:p>
            <a:endParaRPr lang="en-US" altLang="en-US"/>
          </a:p>
          <a:p>
            <a:r>
              <a:rPr lang="en-US" altLang="en-US"/>
              <a:t>(go beyond thinking of a recessive allele as a small letter!)</a:t>
            </a:r>
          </a:p>
        </p:txBody>
      </p:sp>
    </p:spTree>
    <p:extLst>
      <p:ext uri="{BB962C8B-B14F-4D97-AF65-F5344CB8AC3E}">
        <p14:creationId xmlns:p14="http://schemas.microsoft.com/office/powerpoint/2010/main" val="247801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7BBD643B-0760-FD4B-8EB4-8C19465AB171}"/>
              </a:ext>
            </a:extLst>
          </p:cNvPr>
          <p:cNvSpPr>
            <a:spLocks noGrp="1"/>
          </p:cNvSpPr>
          <p:nvPr>
            <p:ph type="title"/>
          </p:nvPr>
        </p:nvSpPr>
        <p:spPr/>
        <p:txBody>
          <a:bodyPr/>
          <a:lstStyle/>
          <a:p>
            <a:r>
              <a:rPr lang="en-US" altLang="en-US"/>
              <a:t>At the molecular level…</a:t>
            </a:r>
          </a:p>
        </p:txBody>
      </p:sp>
      <p:sp>
        <p:nvSpPr>
          <p:cNvPr id="32770" name="Content Placeholder 2">
            <a:extLst>
              <a:ext uri="{FF2B5EF4-FFF2-40B4-BE49-F238E27FC236}">
                <a16:creationId xmlns:a16="http://schemas.microsoft.com/office/drawing/2014/main" id="{F9192C72-6F27-0F42-8962-CC6A7D5BC5DB}"/>
              </a:ext>
            </a:extLst>
          </p:cNvPr>
          <p:cNvSpPr>
            <a:spLocks noGrp="1"/>
          </p:cNvSpPr>
          <p:nvPr>
            <p:ph idx="1"/>
          </p:nvPr>
        </p:nvSpPr>
        <p:spPr/>
        <p:txBody>
          <a:bodyPr/>
          <a:lstStyle/>
          <a:p>
            <a:r>
              <a:rPr lang="en-US" altLang="en-US" b="1"/>
              <a:t>Point mutation</a:t>
            </a:r>
            <a:r>
              <a:rPr lang="en-US" altLang="en-US"/>
              <a:t>—a change in one nucleotide in a gene. Also known as a </a:t>
            </a:r>
            <a:r>
              <a:rPr lang="en-US" altLang="en-US" b="1"/>
              <a:t>base substitution</a:t>
            </a:r>
            <a:r>
              <a:rPr lang="en-US" altLang="en-US"/>
              <a:t>.</a:t>
            </a:r>
          </a:p>
          <a:p>
            <a:pPr lvl="1"/>
            <a:r>
              <a:rPr lang="en-US" altLang="en-US"/>
              <a:t>3 outcomes in terms of the protein produced.</a:t>
            </a:r>
          </a:p>
          <a:p>
            <a:pPr lvl="2"/>
            <a:r>
              <a:rPr lang="en-US" altLang="en-US"/>
              <a:t>Substitution changes the triplet code to encode a different amino acid= </a:t>
            </a:r>
            <a:r>
              <a:rPr lang="en-US" altLang="en-US" b="1">
                <a:solidFill>
                  <a:srgbClr val="FF0000"/>
                </a:solidFill>
              </a:rPr>
              <a:t>missense mutation</a:t>
            </a:r>
          </a:p>
          <a:p>
            <a:pPr lvl="2"/>
            <a:r>
              <a:rPr lang="en-US" altLang="en-US"/>
              <a:t>Substitution introduces a stop codon in the protein code=</a:t>
            </a:r>
            <a:r>
              <a:rPr lang="en-US" altLang="en-US" b="1">
                <a:solidFill>
                  <a:srgbClr val="FF0000"/>
                </a:solidFill>
              </a:rPr>
              <a:t>nonsense mutation</a:t>
            </a:r>
          </a:p>
          <a:p>
            <a:pPr lvl="2"/>
            <a:r>
              <a:rPr lang="en-US" altLang="en-US"/>
              <a:t>Substitution changes the triplet code to a different code, but which encodes the same amino acid or a functionally similar amino acid= </a:t>
            </a:r>
            <a:r>
              <a:rPr lang="en-US" altLang="en-US" b="1">
                <a:solidFill>
                  <a:srgbClr val="FF0000"/>
                </a:solidFill>
              </a:rPr>
              <a:t>silent mutation</a:t>
            </a:r>
          </a:p>
          <a:p>
            <a:pPr lvl="2"/>
            <a:endParaRPr lang="en-US" altLang="en-US"/>
          </a:p>
        </p:txBody>
      </p:sp>
    </p:spTree>
    <p:extLst>
      <p:ext uri="{BB962C8B-B14F-4D97-AF65-F5344CB8AC3E}">
        <p14:creationId xmlns:p14="http://schemas.microsoft.com/office/powerpoint/2010/main" val="204383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AB8F588C-B1C9-B049-B55C-E2297484973C}"/>
              </a:ext>
            </a:extLst>
          </p:cNvPr>
          <p:cNvSpPr>
            <a:spLocks noGrp="1"/>
          </p:cNvSpPr>
          <p:nvPr>
            <p:ph type="title"/>
          </p:nvPr>
        </p:nvSpPr>
        <p:spPr/>
        <p:txBody>
          <a:bodyPr/>
          <a:lstStyle/>
          <a:p>
            <a:endParaRPr lang="en-US" altLang="en-US"/>
          </a:p>
        </p:txBody>
      </p:sp>
      <p:sp>
        <p:nvSpPr>
          <p:cNvPr id="33794" name="Content Placeholder 2">
            <a:extLst>
              <a:ext uri="{FF2B5EF4-FFF2-40B4-BE49-F238E27FC236}">
                <a16:creationId xmlns:a16="http://schemas.microsoft.com/office/drawing/2014/main" id="{9DC76B00-00DE-7340-A8D2-CAA98DEB9EE3}"/>
              </a:ext>
            </a:extLst>
          </p:cNvPr>
          <p:cNvSpPr>
            <a:spLocks noGrp="1"/>
          </p:cNvSpPr>
          <p:nvPr>
            <p:ph idx="1"/>
          </p:nvPr>
        </p:nvSpPr>
        <p:spPr/>
        <p:txBody>
          <a:bodyPr/>
          <a:lstStyle/>
          <a:p>
            <a:r>
              <a:rPr lang="en-US" altLang="en-US"/>
              <a:t>Nucleotide substitutions are sometimes classified by the change made.</a:t>
            </a:r>
          </a:p>
          <a:p>
            <a:pPr lvl="1"/>
            <a:r>
              <a:rPr lang="en-US" altLang="en-US"/>
              <a:t>If a purine is substituted for another purine or pyrimidine for a pyrimidine,  it is called a </a:t>
            </a:r>
            <a:r>
              <a:rPr lang="en-US" altLang="en-US" b="1" i="1"/>
              <a:t>transition mutation</a:t>
            </a:r>
          </a:p>
          <a:p>
            <a:pPr lvl="1"/>
            <a:endParaRPr lang="en-US" altLang="en-US"/>
          </a:p>
          <a:p>
            <a:pPr lvl="1"/>
            <a:r>
              <a:rPr lang="en-US" altLang="en-US"/>
              <a:t>If a purine is substituted for a pyrimidine or vice versa, it is called a </a:t>
            </a:r>
            <a:r>
              <a:rPr lang="en-US" altLang="en-US" b="1" i="1"/>
              <a:t>transversion mutation</a:t>
            </a:r>
          </a:p>
        </p:txBody>
      </p:sp>
    </p:spTree>
    <p:extLst>
      <p:ext uri="{BB962C8B-B14F-4D97-AF65-F5344CB8AC3E}">
        <p14:creationId xmlns:p14="http://schemas.microsoft.com/office/powerpoint/2010/main" val="2684892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EEDA0956-9272-4346-B66A-EBBCC5980845}"/>
              </a:ext>
            </a:extLst>
          </p:cNvPr>
          <p:cNvSpPr>
            <a:spLocks noGrp="1"/>
          </p:cNvSpPr>
          <p:nvPr>
            <p:ph type="title"/>
          </p:nvPr>
        </p:nvSpPr>
        <p:spPr/>
        <p:txBody>
          <a:bodyPr/>
          <a:lstStyle/>
          <a:p>
            <a:endParaRPr lang="en-US" altLang="en-US"/>
          </a:p>
        </p:txBody>
      </p:sp>
      <p:sp>
        <p:nvSpPr>
          <p:cNvPr id="34818" name="Content Placeholder 2">
            <a:extLst>
              <a:ext uri="{FF2B5EF4-FFF2-40B4-BE49-F238E27FC236}">
                <a16:creationId xmlns:a16="http://schemas.microsoft.com/office/drawing/2014/main" id="{1E67FB1F-59D0-3440-84D6-94C701AA8F77}"/>
              </a:ext>
            </a:extLst>
          </p:cNvPr>
          <p:cNvSpPr>
            <a:spLocks noGrp="1"/>
          </p:cNvSpPr>
          <p:nvPr>
            <p:ph idx="1"/>
          </p:nvPr>
        </p:nvSpPr>
        <p:spPr/>
        <p:txBody>
          <a:bodyPr/>
          <a:lstStyle/>
          <a:p>
            <a:r>
              <a:rPr lang="en-US" altLang="en-US" b="1"/>
              <a:t>Frameshift mutation–</a:t>
            </a:r>
            <a:r>
              <a:rPr lang="en-US" altLang="en-US"/>
              <a:t> insertion or deletion of 1 or 2 nucleotides, which completely changes the reading frame of the protein.</a:t>
            </a:r>
          </a:p>
          <a:p>
            <a:endParaRPr lang="en-US" altLang="en-US" b="1"/>
          </a:p>
          <a:p>
            <a:r>
              <a:rPr lang="en-US" altLang="en-US" b="1"/>
              <a:t>Figure 15-1---</a:t>
            </a:r>
          </a:p>
          <a:p>
            <a:endParaRPr lang="en-US" altLang="en-US" b="1"/>
          </a:p>
          <a:p>
            <a:r>
              <a:rPr lang="en-US" altLang="en-US"/>
              <a:t>Why are frameshift mutations generally more serious than point mutations?</a:t>
            </a:r>
          </a:p>
        </p:txBody>
      </p:sp>
    </p:spTree>
    <p:extLst>
      <p:ext uri="{BB962C8B-B14F-4D97-AF65-F5344CB8AC3E}">
        <p14:creationId xmlns:p14="http://schemas.microsoft.com/office/powerpoint/2010/main" val="3344422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6">
            <a:extLst>
              <a:ext uri="{FF2B5EF4-FFF2-40B4-BE49-F238E27FC236}">
                <a16:creationId xmlns:a16="http://schemas.microsoft.com/office/drawing/2014/main" id="{CFF01EBC-FB10-4F46-B268-4501D9A0A51C}"/>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16.1</a:t>
            </a:r>
          </a:p>
        </p:txBody>
      </p:sp>
      <p:pic>
        <p:nvPicPr>
          <p:cNvPr id="35842" name="Picture 7" descr="16_01Figure-L.jpg                                              000B3C7AServDisk_03                    BC177178:">
            <a:extLst>
              <a:ext uri="{FF2B5EF4-FFF2-40B4-BE49-F238E27FC236}">
                <a16:creationId xmlns:a16="http://schemas.microsoft.com/office/drawing/2014/main" id="{BE6C296D-4BA5-D747-894E-FEDF5CDA8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048"/>
          <a:stretch>
            <a:fillRect/>
          </a:stretch>
        </p:blipFill>
        <p:spPr bwMode="auto">
          <a:xfrm>
            <a:off x="304800" y="1752600"/>
            <a:ext cx="85328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1">
            <a:extLst>
              <a:ext uri="{FF2B5EF4-FFF2-40B4-BE49-F238E27FC236}">
                <a16:creationId xmlns:a16="http://schemas.microsoft.com/office/drawing/2014/main" id="{AF97BA30-3E2E-B44A-BF57-E9F0E7DE80FE}"/>
              </a:ext>
            </a:extLst>
          </p:cNvPr>
          <p:cNvSpPr txBox="1">
            <a:spLocks noChangeArrowheads="1"/>
          </p:cNvSpPr>
          <p:nvPr/>
        </p:nvSpPr>
        <p:spPr bwMode="auto">
          <a:xfrm>
            <a:off x="1112838" y="517525"/>
            <a:ext cx="6945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Be able to describe  this as a molecular change…not just an English sentence…</a:t>
            </a:r>
          </a:p>
        </p:txBody>
      </p:sp>
    </p:spTree>
    <p:extLst>
      <p:ext uri="{BB962C8B-B14F-4D97-AF65-F5344CB8AC3E}">
        <p14:creationId xmlns:p14="http://schemas.microsoft.com/office/powerpoint/2010/main" val="931875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52266FEA-7762-284F-AE7C-238CD64997E0}"/>
              </a:ext>
            </a:extLst>
          </p:cNvPr>
          <p:cNvSpPr>
            <a:spLocks noGrp="1"/>
          </p:cNvSpPr>
          <p:nvPr>
            <p:ph type="title"/>
          </p:nvPr>
        </p:nvSpPr>
        <p:spPr/>
        <p:txBody>
          <a:bodyPr>
            <a:normAutofit fontScale="90000"/>
          </a:bodyPr>
          <a:lstStyle/>
          <a:p>
            <a:r>
              <a:rPr lang="en-US" altLang="en-US"/>
              <a:t>Functional classifications of mutations</a:t>
            </a:r>
          </a:p>
        </p:txBody>
      </p:sp>
      <p:sp>
        <p:nvSpPr>
          <p:cNvPr id="37890" name="Content Placeholder 2">
            <a:extLst>
              <a:ext uri="{FF2B5EF4-FFF2-40B4-BE49-F238E27FC236}">
                <a16:creationId xmlns:a16="http://schemas.microsoft.com/office/drawing/2014/main" id="{E3786D27-0E7D-6646-80F0-D82117136699}"/>
              </a:ext>
            </a:extLst>
          </p:cNvPr>
          <p:cNvSpPr>
            <a:spLocks noGrp="1"/>
          </p:cNvSpPr>
          <p:nvPr>
            <p:ph idx="1"/>
          </p:nvPr>
        </p:nvSpPr>
        <p:spPr/>
        <p:txBody>
          <a:bodyPr/>
          <a:lstStyle/>
          <a:p>
            <a:r>
              <a:rPr lang="en-US" altLang="en-US" b="1" i="1" u="sng"/>
              <a:t>Loss of function </a:t>
            </a:r>
            <a:r>
              <a:rPr lang="en-US" altLang="en-US" b="1" i="1"/>
              <a:t>mutations</a:t>
            </a:r>
            <a:r>
              <a:rPr lang="en-US" altLang="en-US"/>
              <a:t>---as expected, these types of mutations completely eliminate the normal function of the protein encoded by the gene.</a:t>
            </a:r>
          </a:p>
          <a:p>
            <a:r>
              <a:rPr lang="en-US" altLang="en-US"/>
              <a:t>These can result from point mutations, frameshift mutations, large deletions of  DNA including the gene.</a:t>
            </a:r>
          </a:p>
          <a:p>
            <a:r>
              <a:rPr lang="en-US" altLang="en-US"/>
              <a:t>Sometimes called </a:t>
            </a:r>
            <a:r>
              <a:rPr lang="en-US" altLang="en-US" b="1" i="1"/>
              <a:t>null mutations</a:t>
            </a:r>
          </a:p>
        </p:txBody>
      </p:sp>
    </p:spTree>
    <p:extLst>
      <p:ext uri="{BB962C8B-B14F-4D97-AF65-F5344CB8AC3E}">
        <p14:creationId xmlns:p14="http://schemas.microsoft.com/office/powerpoint/2010/main" val="1218882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DEC83638-AE6C-784D-A2C7-D58FACBD93D0}"/>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0CA597C0-9A58-9844-AE40-1A393FDEF629}"/>
              </a:ext>
            </a:extLst>
          </p:cNvPr>
          <p:cNvSpPr>
            <a:spLocks noGrp="1"/>
          </p:cNvSpPr>
          <p:nvPr>
            <p:ph idx="1"/>
          </p:nvPr>
        </p:nvSpPr>
        <p:spPr/>
        <p:txBody>
          <a:bodyPr/>
          <a:lstStyle/>
          <a:p>
            <a:r>
              <a:rPr lang="en-US" altLang="en-US"/>
              <a:t>Loss of function mutations can be dominant or recessive---see earlier slides---and read more!</a:t>
            </a:r>
          </a:p>
        </p:txBody>
      </p:sp>
    </p:spTree>
    <p:extLst>
      <p:ext uri="{BB962C8B-B14F-4D97-AF65-F5344CB8AC3E}">
        <p14:creationId xmlns:p14="http://schemas.microsoft.com/office/powerpoint/2010/main" val="3803350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1DC0B7A2-149F-E747-AD8F-A316441C87EE}"/>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42173B32-8640-4F41-96CC-DC72D47FD4CE}"/>
              </a:ext>
            </a:extLst>
          </p:cNvPr>
          <p:cNvSpPr>
            <a:spLocks noGrp="1"/>
          </p:cNvSpPr>
          <p:nvPr>
            <p:ph idx="1"/>
          </p:nvPr>
        </p:nvSpPr>
        <p:spPr/>
        <p:txBody>
          <a:bodyPr/>
          <a:lstStyle/>
          <a:p>
            <a:r>
              <a:rPr lang="en-US" altLang="en-US" b="1" i="1" u="sng"/>
              <a:t>Gain of function </a:t>
            </a:r>
            <a:r>
              <a:rPr lang="en-US" altLang="en-US" b="1" i="1"/>
              <a:t>mutations</a:t>
            </a:r>
            <a:r>
              <a:rPr lang="en-US" altLang="en-US"/>
              <a:t>.</a:t>
            </a:r>
            <a:r>
              <a:rPr lang="en-US" altLang="en-US" i="1"/>
              <a:t>  </a:t>
            </a:r>
            <a:r>
              <a:rPr lang="en-US" altLang="en-US"/>
              <a:t>As the name implies, these mutations change the protein in a way that gives in a new activity or so that it is made in excess and this greatly enhances its effect in a cell.</a:t>
            </a:r>
          </a:p>
          <a:p>
            <a:endParaRPr lang="en-US" altLang="en-US"/>
          </a:p>
          <a:p>
            <a:r>
              <a:rPr lang="en-US" altLang="en-US"/>
              <a:t>These mutations are usually dominant.</a:t>
            </a:r>
          </a:p>
        </p:txBody>
      </p:sp>
    </p:spTree>
    <p:extLst>
      <p:ext uri="{BB962C8B-B14F-4D97-AF65-F5344CB8AC3E}">
        <p14:creationId xmlns:p14="http://schemas.microsoft.com/office/powerpoint/2010/main" val="705446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BACA0C08-CCDB-9D46-9A53-820F11C0728B}"/>
              </a:ext>
            </a:extLst>
          </p:cNvPr>
          <p:cNvSpPr>
            <a:spLocks noGrp="1"/>
          </p:cNvSpPr>
          <p:nvPr>
            <p:ph type="title"/>
          </p:nvPr>
        </p:nvSpPr>
        <p:spPr>
          <a:xfrm>
            <a:off x="457200" y="322263"/>
            <a:ext cx="8229600" cy="1143000"/>
          </a:xfrm>
        </p:spPr>
        <p:txBody>
          <a:bodyPr/>
          <a:lstStyle/>
          <a:p>
            <a:r>
              <a:rPr lang="en-US" altLang="en-US"/>
              <a:t>How do mutations arise?</a:t>
            </a:r>
          </a:p>
        </p:txBody>
      </p:sp>
      <p:sp>
        <p:nvSpPr>
          <p:cNvPr id="3" name="Content Placeholder 2">
            <a:extLst>
              <a:ext uri="{FF2B5EF4-FFF2-40B4-BE49-F238E27FC236}">
                <a16:creationId xmlns:a16="http://schemas.microsoft.com/office/drawing/2014/main" id="{F12734EE-8CD1-6A4B-828F-3695E4EDAD5E}"/>
              </a:ext>
            </a:extLst>
          </p:cNvPr>
          <p:cNvSpPr>
            <a:spLocks noGrp="1"/>
          </p:cNvSpPr>
          <p:nvPr>
            <p:ph idx="1"/>
          </p:nvPr>
        </p:nvSpPr>
        <p:spPr/>
        <p:txBody>
          <a:bodyPr/>
          <a:lstStyle/>
          <a:p>
            <a:pPr>
              <a:buFont typeface="Arial" charset="0"/>
              <a:buChar char="•"/>
              <a:defRPr/>
            </a:pPr>
            <a:r>
              <a:rPr lang="en-US" dirty="0"/>
              <a:t>2 primary ways:</a:t>
            </a:r>
          </a:p>
          <a:p>
            <a:pPr lvl="1">
              <a:buFont typeface="Arial" charset="0"/>
              <a:buChar char="–"/>
              <a:defRPr/>
            </a:pPr>
            <a:r>
              <a:rPr lang="en-US" dirty="0"/>
              <a:t>Mistakes by DNA polymerase, during replication.</a:t>
            </a:r>
          </a:p>
          <a:p>
            <a:pPr lvl="2">
              <a:buFont typeface="Arial" charset="0"/>
              <a:buChar char="•"/>
              <a:defRPr/>
            </a:pPr>
            <a:r>
              <a:rPr lang="en-US" dirty="0"/>
              <a:t>Insertion of a non-complementary base to the template (with a failure to correct)</a:t>
            </a:r>
          </a:p>
          <a:p>
            <a:pPr lvl="2">
              <a:buFont typeface="Arial" charset="0"/>
              <a:buChar char="•"/>
              <a:defRPr/>
            </a:pPr>
            <a:r>
              <a:rPr lang="en-US" dirty="0"/>
              <a:t>DNA polymerase slippage or stuttering that ultimately misses some nucleotides or duplicates some region of the DNA</a:t>
            </a:r>
          </a:p>
          <a:p>
            <a:pPr marL="457200" lvl="1" indent="0">
              <a:buFont typeface="Arial" charset="0"/>
              <a:buNone/>
              <a:defRPr/>
            </a:pPr>
            <a:endParaRPr lang="en-US" dirty="0"/>
          </a:p>
          <a:p>
            <a:pPr lvl="1">
              <a:buFont typeface="Arial" charset="0"/>
              <a:buChar char="–"/>
              <a:defRPr/>
            </a:pPr>
            <a:r>
              <a:rPr lang="en-US" dirty="0"/>
              <a:t>Base changes which occur in existing DNA</a:t>
            </a:r>
          </a:p>
        </p:txBody>
      </p:sp>
    </p:spTree>
    <p:extLst>
      <p:ext uri="{BB962C8B-B14F-4D97-AF65-F5344CB8AC3E}">
        <p14:creationId xmlns:p14="http://schemas.microsoft.com/office/powerpoint/2010/main" val="40806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were we? Translation</a:t>
            </a:r>
          </a:p>
        </p:txBody>
      </p:sp>
      <p:sp>
        <p:nvSpPr>
          <p:cNvPr id="5" name="Content Placeholder 4">
            <a:extLst>
              <a:ext uri="{FF2B5EF4-FFF2-40B4-BE49-F238E27FC236}">
                <a16:creationId xmlns:a16="http://schemas.microsoft.com/office/drawing/2014/main" id="{7FEFD53F-3F3B-F84F-880E-22035EAE72DE}"/>
              </a:ext>
            </a:extLst>
          </p:cNvPr>
          <p:cNvSpPr>
            <a:spLocks noGrp="1"/>
          </p:cNvSpPr>
          <p:nvPr>
            <p:ph idx="1"/>
          </p:nvPr>
        </p:nvSpPr>
        <p:spPr/>
        <p:txBody>
          <a:bodyPr>
            <a:normAutofit/>
          </a:bodyPr>
          <a:lstStyle/>
          <a:p>
            <a:r>
              <a:rPr lang="en-US" dirty="0"/>
              <a:t>Protein primary, secondary, tertiary, quaternary structure.</a:t>
            </a:r>
          </a:p>
          <a:p>
            <a:endParaRPr lang="en-US" dirty="0"/>
          </a:p>
          <a:p>
            <a:r>
              <a:rPr lang="en-US" dirty="0"/>
              <a:t>Protein domains</a:t>
            </a:r>
          </a:p>
          <a:p>
            <a:r>
              <a:rPr lang="en-US" dirty="0"/>
              <a:t>Protein motifs</a:t>
            </a:r>
          </a:p>
          <a:p>
            <a:r>
              <a:rPr lang="en-US" dirty="0"/>
              <a:t>Shared motifs in different proteins suggests exons have been moved/shuffled throughout evolutionary history.</a:t>
            </a:r>
          </a:p>
          <a:p>
            <a:endParaRPr lang="en-US" dirty="0"/>
          </a:p>
        </p:txBody>
      </p:sp>
    </p:spTree>
    <p:extLst>
      <p:ext uri="{BB962C8B-B14F-4D97-AF65-F5344CB8AC3E}">
        <p14:creationId xmlns:p14="http://schemas.microsoft.com/office/powerpoint/2010/main" val="43178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706A6321-C017-674B-B134-951709F9AE40}"/>
              </a:ext>
            </a:extLst>
          </p:cNvPr>
          <p:cNvSpPr>
            <a:spLocks noGrp="1"/>
          </p:cNvSpPr>
          <p:nvPr>
            <p:ph type="title"/>
          </p:nvPr>
        </p:nvSpPr>
        <p:spPr/>
        <p:txBody>
          <a:bodyPr>
            <a:normAutofit fontScale="90000"/>
          </a:bodyPr>
          <a:lstStyle/>
          <a:p>
            <a:r>
              <a:rPr lang="en-US" altLang="en-US"/>
              <a:t>Some common base modifications</a:t>
            </a:r>
            <a:br>
              <a:rPr lang="en-US" altLang="en-US"/>
            </a:br>
            <a:endParaRPr lang="en-US" altLang="en-US"/>
          </a:p>
        </p:txBody>
      </p:sp>
      <p:sp>
        <p:nvSpPr>
          <p:cNvPr id="32770" name="Content Placeholder 2">
            <a:extLst>
              <a:ext uri="{FF2B5EF4-FFF2-40B4-BE49-F238E27FC236}">
                <a16:creationId xmlns:a16="http://schemas.microsoft.com/office/drawing/2014/main" id="{A22CDF73-C985-A440-A2EC-E4322E83C668}"/>
              </a:ext>
            </a:extLst>
          </p:cNvPr>
          <p:cNvSpPr>
            <a:spLocks noGrp="1"/>
          </p:cNvSpPr>
          <p:nvPr>
            <p:ph idx="1"/>
          </p:nvPr>
        </p:nvSpPr>
        <p:spPr/>
        <p:txBody>
          <a:bodyPr/>
          <a:lstStyle/>
          <a:p>
            <a:r>
              <a:rPr lang="en-US" altLang="en-US"/>
              <a:t>Tautomeric shifts</a:t>
            </a:r>
          </a:p>
          <a:p>
            <a:endParaRPr lang="en-US" altLang="en-US"/>
          </a:p>
          <a:p>
            <a:pPr lvl="1"/>
            <a:r>
              <a:rPr lang="en-US" altLang="en-US"/>
              <a:t>DNA bases can exist in 2 forms, isomers, that differ only in the position of one proton.  These different forms are known as</a:t>
            </a:r>
            <a:r>
              <a:rPr lang="en-US" altLang="en-US" b="1" i="1"/>
              <a:t> tautomers</a:t>
            </a:r>
            <a:r>
              <a:rPr lang="en-US" altLang="en-US"/>
              <a:t>.</a:t>
            </a:r>
          </a:p>
          <a:p>
            <a:pPr lvl="1"/>
            <a:endParaRPr lang="en-US" altLang="en-US"/>
          </a:p>
          <a:p>
            <a:pPr lvl="1"/>
            <a:r>
              <a:rPr lang="en-US" altLang="en-US"/>
              <a:t>These spontaneous shifts allow non-Watson-Crick base pairs to form. </a:t>
            </a:r>
          </a:p>
        </p:txBody>
      </p:sp>
    </p:spTree>
    <p:extLst>
      <p:ext uri="{BB962C8B-B14F-4D97-AF65-F5344CB8AC3E}">
        <p14:creationId xmlns:p14="http://schemas.microsoft.com/office/powerpoint/2010/main" val="4076503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5958" name="Text Box 6">
            <a:extLst>
              <a:ext uri="{FF2B5EF4-FFF2-40B4-BE49-F238E27FC236}">
                <a16:creationId xmlns:a16="http://schemas.microsoft.com/office/drawing/2014/main" id="{7BB132AD-7CC2-2C42-BC98-2A95BAEF40D9}"/>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16.2</a:t>
            </a:r>
          </a:p>
        </p:txBody>
      </p:sp>
      <p:pic>
        <p:nvPicPr>
          <p:cNvPr id="33794" name="Picture 7" descr="16_02Figure0-L.jpg                                             000B3C7AServDisk_03                    BC177178:">
            <a:extLst>
              <a:ext uri="{FF2B5EF4-FFF2-40B4-BE49-F238E27FC236}">
                <a16:creationId xmlns:a16="http://schemas.microsoft.com/office/drawing/2014/main" id="{CD8281B1-FC9E-184D-BFC7-6D25F3077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341313" y="227013"/>
            <a:ext cx="8459787"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142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58D1985E-B71A-634E-9E5C-AB4C75C36157}"/>
              </a:ext>
            </a:extLst>
          </p:cNvPr>
          <p:cNvSpPr>
            <a:spLocks noGrp="1"/>
          </p:cNvSpPr>
          <p:nvPr>
            <p:ph type="title"/>
          </p:nvPr>
        </p:nvSpPr>
        <p:spPr/>
        <p:txBody>
          <a:bodyPr/>
          <a:lstStyle/>
          <a:p>
            <a:endParaRPr lang="en-US" altLang="en-US"/>
          </a:p>
        </p:txBody>
      </p:sp>
      <p:sp>
        <p:nvSpPr>
          <p:cNvPr id="35842" name="Content Placeholder 2">
            <a:extLst>
              <a:ext uri="{FF2B5EF4-FFF2-40B4-BE49-F238E27FC236}">
                <a16:creationId xmlns:a16="http://schemas.microsoft.com/office/drawing/2014/main" id="{D4C4F80F-320B-1E44-90F8-14963BCA882D}"/>
              </a:ext>
            </a:extLst>
          </p:cNvPr>
          <p:cNvSpPr>
            <a:spLocks noGrp="1"/>
          </p:cNvSpPr>
          <p:nvPr>
            <p:ph idx="1"/>
          </p:nvPr>
        </p:nvSpPr>
        <p:spPr/>
        <p:txBody>
          <a:bodyPr/>
          <a:lstStyle/>
          <a:p>
            <a:r>
              <a:rPr lang="en-US" altLang="en-US"/>
              <a:t>In the next round of replication, a permanent base-change will occur and half of the replicated DNA will have a point mutation.</a:t>
            </a:r>
          </a:p>
        </p:txBody>
      </p:sp>
    </p:spTree>
    <p:extLst>
      <p:ext uri="{BB962C8B-B14F-4D97-AF65-F5344CB8AC3E}">
        <p14:creationId xmlns:p14="http://schemas.microsoft.com/office/powerpoint/2010/main" val="3501648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2102" name="Text Box 6">
            <a:extLst>
              <a:ext uri="{FF2B5EF4-FFF2-40B4-BE49-F238E27FC236}">
                <a16:creationId xmlns:a16="http://schemas.microsoft.com/office/drawing/2014/main" id="{28BE93E4-E47A-8749-9B17-0E468B5EE176}"/>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16.3</a:t>
            </a:r>
          </a:p>
        </p:txBody>
      </p:sp>
      <p:pic>
        <p:nvPicPr>
          <p:cNvPr id="36866" name="Picture 7" descr="16_03Figure-L.jpg                                              000B3C7AServDisk_03                    BC177178:">
            <a:extLst>
              <a:ext uri="{FF2B5EF4-FFF2-40B4-BE49-F238E27FC236}">
                <a16:creationId xmlns:a16="http://schemas.microsoft.com/office/drawing/2014/main" id="{F0A05D4E-0783-5246-85BC-5E10E43A0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643188" y="223838"/>
            <a:ext cx="3856037" cy="617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145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F69FDD6C-74B4-F24C-BB72-488B483BF85D}"/>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772227A1-3AD3-BA4C-BA14-1538352652E1}"/>
              </a:ext>
            </a:extLst>
          </p:cNvPr>
          <p:cNvSpPr>
            <a:spLocks noGrp="1"/>
          </p:cNvSpPr>
          <p:nvPr>
            <p:ph idx="1"/>
          </p:nvPr>
        </p:nvSpPr>
        <p:spPr/>
        <p:txBody>
          <a:bodyPr/>
          <a:lstStyle/>
          <a:p>
            <a:r>
              <a:rPr lang="en-US" altLang="en-US"/>
              <a:t>It’s a great time to pause and remember, that cells have a mechanism to try to reduce the overall number of times they replicate their DNA.</a:t>
            </a:r>
          </a:p>
          <a:p>
            <a:pPr lvl="1"/>
            <a:r>
              <a:rPr lang="en-US" altLang="en-US"/>
              <a:t>What is that mechanism?</a:t>
            </a:r>
          </a:p>
          <a:p>
            <a:pPr lvl="1"/>
            <a:endParaRPr lang="en-US" altLang="en-US"/>
          </a:p>
          <a:p>
            <a:pPr lvl="1"/>
            <a:r>
              <a:rPr lang="en-US" altLang="en-US"/>
              <a:t>A cell which is stopped from replicating will not pass on this mutation!</a:t>
            </a:r>
          </a:p>
        </p:txBody>
      </p:sp>
    </p:spTree>
    <p:extLst>
      <p:ext uri="{BB962C8B-B14F-4D97-AF65-F5344CB8AC3E}">
        <p14:creationId xmlns:p14="http://schemas.microsoft.com/office/powerpoint/2010/main" val="1407457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C94EC86-F67F-7D45-BDAC-8214DA64C6BB}"/>
              </a:ext>
            </a:extLst>
          </p:cNvPr>
          <p:cNvSpPr>
            <a:spLocks noGrp="1"/>
          </p:cNvSpPr>
          <p:nvPr>
            <p:ph type="title"/>
          </p:nvPr>
        </p:nvSpPr>
        <p:spPr/>
        <p:txBody>
          <a:bodyPr/>
          <a:lstStyle/>
          <a:p>
            <a:r>
              <a:rPr lang="en-US" altLang="en-US"/>
              <a:t>Other small chemical changes…</a:t>
            </a:r>
          </a:p>
        </p:txBody>
      </p:sp>
      <p:sp>
        <p:nvSpPr>
          <p:cNvPr id="39938" name="Content Placeholder 2">
            <a:extLst>
              <a:ext uri="{FF2B5EF4-FFF2-40B4-BE49-F238E27FC236}">
                <a16:creationId xmlns:a16="http://schemas.microsoft.com/office/drawing/2014/main" id="{92CA3551-685D-5347-B13E-6C9E8934D9A4}"/>
              </a:ext>
            </a:extLst>
          </p:cNvPr>
          <p:cNvSpPr>
            <a:spLocks noGrp="1"/>
          </p:cNvSpPr>
          <p:nvPr>
            <p:ph idx="1"/>
          </p:nvPr>
        </p:nvSpPr>
        <p:spPr/>
        <p:txBody>
          <a:bodyPr/>
          <a:lstStyle/>
          <a:p>
            <a:r>
              <a:rPr lang="en-US" altLang="en-US"/>
              <a:t>Common spontaneous chemical changes completely change a base (and thus its base-pairing behavior), or alter a base such that it is replaced with a random nucleotide.</a:t>
            </a:r>
          </a:p>
          <a:p>
            <a:endParaRPr lang="en-US" altLang="en-US"/>
          </a:p>
          <a:p>
            <a:r>
              <a:rPr lang="en-US" altLang="en-US"/>
              <a:t>Depurination</a:t>
            </a:r>
          </a:p>
          <a:p>
            <a:r>
              <a:rPr lang="en-US" altLang="en-US"/>
              <a:t>Deamination</a:t>
            </a:r>
          </a:p>
        </p:txBody>
      </p:sp>
    </p:spTree>
    <p:extLst>
      <p:ext uri="{BB962C8B-B14F-4D97-AF65-F5344CB8AC3E}">
        <p14:creationId xmlns:p14="http://schemas.microsoft.com/office/powerpoint/2010/main" val="3140093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7E122E6-141C-C445-897C-FA2030B467A4}"/>
              </a:ext>
            </a:extLst>
          </p:cNvPr>
          <p:cNvSpPr>
            <a:spLocks noGrp="1"/>
          </p:cNvSpPr>
          <p:nvPr>
            <p:ph type="title"/>
          </p:nvPr>
        </p:nvSpPr>
        <p:spPr/>
        <p:txBody>
          <a:bodyPr/>
          <a:lstStyle/>
          <a:p>
            <a:r>
              <a:rPr lang="en-US" altLang="en-US"/>
              <a:t>Depurination</a:t>
            </a:r>
          </a:p>
        </p:txBody>
      </p:sp>
      <p:pic>
        <p:nvPicPr>
          <p:cNvPr id="40962" name="Content Placeholder 3">
            <a:extLst>
              <a:ext uri="{FF2B5EF4-FFF2-40B4-BE49-F238E27FC236}">
                <a16:creationId xmlns:a16="http://schemas.microsoft.com/office/drawing/2014/main" id="{9A2992D2-8079-424C-BC9C-4ED29E0C0EE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2485" b="-22485"/>
          <a:stretch>
            <a:fillRect/>
          </a:stretch>
        </p:blipFill>
        <p:spPr/>
      </p:pic>
    </p:spTree>
    <p:extLst>
      <p:ext uri="{BB962C8B-B14F-4D97-AF65-F5344CB8AC3E}">
        <p14:creationId xmlns:p14="http://schemas.microsoft.com/office/powerpoint/2010/main" val="3274963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5174" name="Text Box 6">
            <a:extLst>
              <a:ext uri="{FF2B5EF4-FFF2-40B4-BE49-F238E27FC236}">
                <a16:creationId xmlns:a16="http://schemas.microsoft.com/office/drawing/2014/main" id="{E776E8D5-B56E-7448-B7EA-FD8F5A5FCA5C}"/>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16.4</a:t>
            </a:r>
          </a:p>
        </p:txBody>
      </p:sp>
      <p:pic>
        <p:nvPicPr>
          <p:cNvPr id="41986" name="Picture 7" descr="16_04Figure-L.jpg                                              000B3C7AServDisk_03                    BC177178:">
            <a:extLst>
              <a:ext uri="{FF2B5EF4-FFF2-40B4-BE49-F238E27FC236}">
                <a16:creationId xmlns:a16="http://schemas.microsoft.com/office/drawing/2014/main" id="{AA00A71B-0071-4043-810F-F6E950307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660400" y="227013"/>
            <a:ext cx="7821613"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1">
            <a:extLst>
              <a:ext uri="{FF2B5EF4-FFF2-40B4-BE49-F238E27FC236}">
                <a16:creationId xmlns:a16="http://schemas.microsoft.com/office/drawing/2014/main" id="{A22CE4DF-3D44-D242-875F-706E3054A1AE}"/>
              </a:ext>
            </a:extLst>
          </p:cNvPr>
          <p:cNvSpPr txBox="1">
            <a:spLocks noChangeArrowheads="1"/>
          </p:cNvSpPr>
          <p:nvPr/>
        </p:nvSpPr>
        <p:spPr bwMode="auto">
          <a:xfrm>
            <a:off x="3073400" y="53975"/>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Deamination</a:t>
            </a:r>
          </a:p>
        </p:txBody>
      </p:sp>
    </p:spTree>
    <p:extLst>
      <p:ext uri="{BB962C8B-B14F-4D97-AF65-F5344CB8AC3E}">
        <p14:creationId xmlns:p14="http://schemas.microsoft.com/office/powerpoint/2010/main" val="4082243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A48D0ADB-A936-0841-B934-BDA655E3DAED}"/>
              </a:ext>
            </a:extLst>
          </p:cNvPr>
          <p:cNvSpPr>
            <a:spLocks noGrp="1"/>
          </p:cNvSpPr>
          <p:nvPr>
            <p:ph type="title"/>
          </p:nvPr>
        </p:nvSpPr>
        <p:spPr/>
        <p:txBody>
          <a:bodyPr/>
          <a:lstStyle/>
          <a:p>
            <a:r>
              <a:rPr lang="en-US" altLang="en-US"/>
              <a:t>Independent study</a:t>
            </a:r>
          </a:p>
        </p:txBody>
      </p:sp>
      <p:sp>
        <p:nvSpPr>
          <p:cNvPr id="44034" name="Content Placeholder 2">
            <a:extLst>
              <a:ext uri="{FF2B5EF4-FFF2-40B4-BE49-F238E27FC236}">
                <a16:creationId xmlns:a16="http://schemas.microsoft.com/office/drawing/2014/main" id="{0BBFE088-11C5-8A4D-9F14-324E958F353F}"/>
              </a:ext>
            </a:extLst>
          </p:cNvPr>
          <p:cNvSpPr>
            <a:spLocks noGrp="1"/>
          </p:cNvSpPr>
          <p:nvPr>
            <p:ph idx="1"/>
          </p:nvPr>
        </p:nvSpPr>
        <p:spPr/>
        <p:txBody>
          <a:bodyPr/>
          <a:lstStyle/>
          <a:p>
            <a:pPr>
              <a:buFont typeface="Arial" charset="0"/>
              <a:buChar char="•"/>
              <a:defRPr/>
            </a:pPr>
            <a:r>
              <a:rPr lang="en-US" dirty="0">
                <a:ea typeface="MS PGothic" charset="0"/>
              </a:rPr>
              <a:t>Chapter 15</a:t>
            </a:r>
          </a:p>
          <a:p>
            <a:pPr lvl="1">
              <a:buFont typeface="Arial" charset="0"/>
              <a:buChar char="–"/>
              <a:defRPr/>
            </a:pPr>
            <a:r>
              <a:rPr lang="en-US" dirty="0">
                <a:ea typeface="MS PGothic" charset="0"/>
              </a:rPr>
              <a:t>Since we mentioned various aspects of DNA repair when discussing DNA replication, we will read independently through section 15.7.---- know what the Ames test is for!</a:t>
            </a:r>
          </a:p>
          <a:p>
            <a:pPr marL="457200" lvl="1" indent="0">
              <a:buFont typeface="Arial" charset="0"/>
              <a:buNone/>
              <a:defRPr/>
            </a:pPr>
            <a:endParaRPr lang="en-US" dirty="0">
              <a:ea typeface="MS PGothic" charset="0"/>
            </a:endParaRPr>
          </a:p>
        </p:txBody>
      </p:sp>
    </p:spTree>
    <p:extLst>
      <p:ext uri="{BB962C8B-B14F-4D97-AF65-F5344CB8AC3E}">
        <p14:creationId xmlns:p14="http://schemas.microsoft.com/office/powerpoint/2010/main" val="3764300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B4924603-30C2-E046-A1A6-9B08EBCB6564}"/>
              </a:ext>
            </a:extLst>
          </p:cNvPr>
          <p:cNvSpPr>
            <a:spLocks noGrp="1"/>
          </p:cNvSpPr>
          <p:nvPr>
            <p:ph type="title"/>
          </p:nvPr>
        </p:nvSpPr>
        <p:spPr/>
        <p:txBody>
          <a:bodyPr/>
          <a:lstStyle/>
          <a:p>
            <a:r>
              <a:rPr lang="en-US" altLang="en-US"/>
              <a:t>But </a:t>
            </a:r>
            <a:r>
              <a:rPr lang="en-US" altLang="en-US" b="1" i="1"/>
              <a:t>how</a:t>
            </a:r>
            <a:r>
              <a:rPr lang="en-US" altLang="en-US"/>
              <a:t> do mutations arise…</a:t>
            </a:r>
          </a:p>
        </p:txBody>
      </p:sp>
      <p:sp>
        <p:nvSpPr>
          <p:cNvPr id="18434" name="Content Placeholder 2">
            <a:extLst>
              <a:ext uri="{FF2B5EF4-FFF2-40B4-BE49-F238E27FC236}">
                <a16:creationId xmlns:a16="http://schemas.microsoft.com/office/drawing/2014/main" id="{D5A431A2-2745-2640-AE30-104303AB3B48}"/>
              </a:ext>
            </a:extLst>
          </p:cNvPr>
          <p:cNvSpPr>
            <a:spLocks noGrp="1"/>
          </p:cNvSpPr>
          <p:nvPr>
            <p:ph idx="1"/>
          </p:nvPr>
        </p:nvSpPr>
        <p:spPr/>
        <p:txBody>
          <a:bodyPr/>
          <a:lstStyle/>
          <a:p>
            <a:r>
              <a:rPr lang="en-US" altLang="en-US"/>
              <a:t>In both cases, mutations can be:</a:t>
            </a:r>
          </a:p>
          <a:p>
            <a:pPr lvl="1"/>
            <a:r>
              <a:rPr lang="en-US" altLang="en-US" b="1"/>
              <a:t>Induced</a:t>
            </a:r>
            <a:r>
              <a:rPr lang="en-US" altLang="en-US"/>
              <a:t>---Caused by an external factor or condition of the cell.   For example, UV light causes/induces pyrimidine dimers to form. Limiting sun exposure reduces this type of mutation associated with skin cancer!</a:t>
            </a:r>
          </a:p>
          <a:p>
            <a:pPr lvl="1">
              <a:buFont typeface="Arial" panose="020B0604020202020204" pitchFamily="34" charset="0"/>
              <a:buNone/>
            </a:pPr>
            <a:endParaRPr lang="en-US" altLang="en-US"/>
          </a:p>
          <a:p>
            <a:pPr lvl="1"/>
            <a:r>
              <a:rPr lang="en-US" altLang="en-US" b="1"/>
              <a:t>Spontaneous</a:t>
            </a:r>
            <a:r>
              <a:rPr lang="en-US" altLang="en-US"/>
              <a:t>—unavoidable, random changes not associated with any specific agent or condition. </a:t>
            </a:r>
          </a:p>
        </p:txBody>
      </p:sp>
    </p:spTree>
    <p:extLst>
      <p:ext uri="{BB962C8B-B14F-4D97-AF65-F5344CB8AC3E}">
        <p14:creationId xmlns:p14="http://schemas.microsoft.com/office/powerpoint/2010/main" val="75340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a:extLst>
              <a:ext uri="{FF2B5EF4-FFF2-40B4-BE49-F238E27FC236}">
                <a16:creationId xmlns:a16="http://schemas.microsoft.com/office/drawing/2014/main" id="{B1304441-079D-A34C-A131-F3655C0E5705}"/>
              </a:ext>
            </a:extLst>
          </p:cNvPr>
          <p:cNvSpPr>
            <a:spLocks noChangeArrowheads="1"/>
          </p:cNvSpPr>
          <p:nvPr/>
        </p:nvSpPr>
        <p:spPr bwMode="auto">
          <a:xfrm>
            <a:off x="762000" y="1447800"/>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nSpc>
                <a:spcPct val="150000"/>
              </a:lnSpc>
              <a:buSzPct val="125000"/>
              <a:buFont typeface="Arial" panose="020B0604020202020204" pitchFamily="34" charset="0"/>
              <a:buChar char="•"/>
            </a:pPr>
            <a:r>
              <a:rPr lang="en-US" altLang="en-US">
                <a:latin typeface="Tahoma" panose="020B0604030504040204" pitchFamily="34" charset="0"/>
              </a:rPr>
              <a:t>Domain: portion of a protein that folds into stable, unique conformations independent of the rest of the molecule</a:t>
            </a:r>
          </a:p>
          <a:p>
            <a:pPr>
              <a:lnSpc>
                <a:spcPct val="150000"/>
              </a:lnSpc>
              <a:buSzPct val="125000"/>
              <a:buFont typeface="Arial" panose="020B0604020202020204" pitchFamily="34" charset="0"/>
              <a:buChar char="•"/>
            </a:pPr>
            <a:r>
              <a:rPr lang="en-US" altLang="en-US">
                <a:latin typeface="Tahoma" panose="020B0604030504040204" pitchFamily="34" charset="0"/>
              </a:rPr>
              <a:t>Domains give different functional capabilities</a:t>
            </a:r>
          </a:p>
          <a:p>
            <a:pPr>
              <a:lnSpc>
                <a:spcPct val="150000"/>
              </a:lnSpc>
              <a:buSzPct val="125000"/>
              <a:buFont typeface="Arial" panose="020B0604020202020204" pitchFamily="34" charset="0"/>
              <a:buChar char="•"/>
            </a:pPr>
            <a:r>
              <a:rPr lang="en-US" altLang="en-US">
                <a:latin typeface="Tahoma" panose="020B0604030504040204" pitchFamily="34" charset="0"/>
              </a:rPr>
              <a:t>Proteins can contain one to several domains</a:t>
            </a:r>
          </a:p>
          <a:p>
            <a:pPr>
              <a:lnSpc>
                <a:spcPct val="150000"/>
              </a:lnSpc>
              <a:buSzPct val="125000"/>
              <a:buFont typeface="Arial" panose="020B0604020202020204" pitchFamily="34" charset="0"/>
              <a:buChar char="•"/>
            </a:pPr>
            <a:r>
              <a:rPr lang="en-US" altLang="en-US">
                <a:latin typeface="Tahoma" panose="020B0604030504040204" pitchFamily="34" charset="0"/>
              </a:rPr>
              <a:t>Thought to have arisen as a result of “exon shuffling” (see upcoming slides)</a:t>
            </a:r>
          </a:p>
        </p:txBody>
      </p:sp>
      <p:sp>
        <p:nvSpPr>
          <p:cNvPr id="30722" name="TextBox 3">
            <a:extLst>
              <a:ext uri="{FF2B5EF4-FFF2-40B4-BE49-F238E27FC236}">
                <a16:creationId xmlns:a16="http://schemas.microsoft.com/office/drawing/2014/main" id="{EA9B8BEC-9211-754A-8330-A41A372432C5}"/>
              </a:ext>
            </a:extLst>
          </p:cNvPr>
          <p:cNvSpPr txBox="1">
            <a:spLocks noChangeArrowheads="1"/>
          </p:cNvSpPr>
          <p:nvPr/>
        </p:nvSpPr>
        <p:spPr bwMode="auto">
          <a:xfrm>
            <a:off x="0" y="3810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4400">
                <a:latin typeface="Tahoma" panose="020B0604030504040204" pitchFamily="34" charset="0"/>
              </a:rPr>
              <a:t>Functional Domains</a:t>
            </a:r>
          </a:p>
        </p:txBody>
      </p:sp>
    </p:spTree>
    <p:extLst>
      <p:ext uri="{BB962C8B-B14F-4D97-AF65-F5344CB8AC3E}">
        <p14:creationId xmlns:p14="http://schemas.microsoft.com/office/powerpoint/2010/main" val="1742517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E23C2750-9C71-0546-8C57-791E19624257}"/>
              </a:ext>
            </a:extLst>
          </p:cNvPr>
          <p:cNvSpPr>
            <a:spLocks noGrp="1"/>
          </p:cNvSpPr>
          <p:nvPr>
            <p:ph type="title"/>
          </p:nvPr>
        </p:nvSpPr>
        <p:spPr/>
        <p:txBody>
          <a:bodyPr/>
          <a:lstStyle/>
          <a:p>
            <a:endParaRPr lang="en-US" altLang="en-US"/>
          </a:p>
        </p:txBody>
      </p:sp>
      <p:sp>
        <p:nvSpPr>
          <p:cNvPr id="46082" name="Content Placeholder 2">
            <a:extLst>
              <a:ext uri="{FF2B5EF4-FFF2-40B4-BE49-F238E27FC236}">
                <a16:creationId xmlns:a16="http://schemas.microsoft.com/office/drawing/2014/main" id="{5A52E999-872A-4643-9210-D3AEC06F6188}"/>
              </a:ext>
            </a:extLst>
          </p:cNvPr>
          <p:cNvSpPr>
            <a:spLocks noGrp="1"/>
          </p:cNvSpPr>
          <p:nvPr>
            <p:ph idx="1"/>
          </p:nvPr>
        </p:nvSpPr>
        <p:spPr/>
        <p:txBody>
          <a:bodyPr/>
          <a:lstStyle/>
          <a:p>
            <a:r>
              <a:rPr lang="en-US" altLang="en-US"/>
              <a:t>Different organisms seem to have different spontaneous mutation rates:</a:t>
            </a:r>
          </a:p>
          <a:p>
            <a:pPr lvl="1"/>
            <a:r>
              <a:rPr lang="en-US" altLang="en-US"/>
              <a:t>Bacteria show an average of 1 mutation in 100 million DNA replications/cell division. (10</a:t>
            </a:r>
            <a:r>
              <a:rPr lang="en-US" altLang="en-US" baseline="30000"/>
              <a:t>-8</a:t>
            </a:r>
            <a:r>
              <a:rPr lang="en-US" altLang="en-US"/>
              <a:t>) </a:t>
            </a:r>
          </a:p>
          <a:p>
            <a:pPr lvl="1"/>
            <a:endParaRPr lang="en-US" altLang="en-US"/>
          </a:p>
          <a:p>
            <a:pPr lvl="1"/>
            <a:r>
              <a:rPr lang="en-US" altLang="en-US"/>
              <a:t>Mice ~(10</a:t>
            </a:r>
            <a:r>
              <a:rPr lang="en-US" altLang="en-US" baseline="30000"/>
              <a:t>-5</a:t>
            </a:r>
            <a:r>
              <a:rPr lang="en-US" altLang="en-US"/>
              <a:t>) </a:t>
            </a:r>
          </a:p>
          <a:p>
            <a:pPr lvl="1"/>
            <a:endParaRPr lang="en-US" altLang="en-US"/>
          </a:p>
          <a:p>
            <a:pPr lvl="1"/>
            <a:r>
              <a:rPr lang="en-US" altLang="en-US"/>
              <a:t>Humans (10</a:t>
            </a:r>
            <a:r>
              <a:rPr lang="en-US" altLang="en-US" baseline="30000"/>
              <a:t>-6</a:t>
            </a:r>
            <a:r>
              <a:rPr lang="en-US" altLang="en-US"/>
              <a:t>)  </a:t>
            </a:r>
          </a:p>
        </p:txBody>
      </p:sp>
    </p:spTree>
    <p:extLst>
      <p:ext uri="{BB962C8B-B14F-4D97-AF65-F5344CB8AC3E}">
        <p14:creationId xmlns:p14="http://schemas.microsoft.com/office/powerpoint/2010/main" val="313662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0666C992-D563-1444-8C67-CE333BA87135}"/>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A15EC85D-D27B-B042-B7E6-DEB593DD7C4C}"/>
              </a:ext>
            </a:extLst>
          </p:cNvPr>
          <p:cNvSpPr>
            <a:spLocks noGrp="1"/>
          </p:cNvSpPr>
          <p:nvPr>
            <p:ph idx="1"/>
          </p:nvPr>
        </p:nvSpPr>
        <p:spPr/>
        <p:txBody>
          <a:bodyPr/>
          <a:lstStyle/>
          <a:p>
            <a:r>
              <a:rPr lang="en-US" altLang="en-US"/>
              <a:t>This oversimplifies things a bit---within an organism’s genome, there are regions that are nearly resistant to mutation, and other regions that are fairly frequently mutated.</a:t>
            </a:r>
          </a:p>
          <a:p>
            <a:pPr lvl="1"/>
            <a:r>
              <a:rPr lang="en-US" altLang="en-US"/>
              <a:t>These regions of higher rates of mutation are sometimes called “hot spots” for mutation.</a:t>
            </a:r>
          </a:p>
        </p:txBody>
      </p:sp>
    </p:spTree>
    <p:extLst>
      <p:ext uri="{BB962C8B-B14F-4D97-AF65-F5344CB8AC3E}">
        <p14:creationId xmlns:p14="http://schemas.microsoft.com/office/powerpoint/2010/main" val="830850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5F6494AC-77C5-3D4C-B296-5E47B6B9803F}"/>
              </a:ext>
            </a:extLst>
          </p:cNvPr>
          <p:cNvSpPr>
            <a:spLocks noGrp="1"/>
          </p:cNvSpPr>
          <p:nvPr>
            <p:ph type="title"/>
          </p:nvPr>
        </p:nvSpPr>
        <p:spPr/>
        <p:txBody>
          <a:bodyPr/>
          <a:lstStyle/>
          <a:p>
            <a:endParaRPr lang="en-US" altLang="en-US"/>
          </a:p>
        </p:txBody>
      </p:sp>
      <p:sp>
        <p:nvSpPr>
          <p:cNvPr id="49154" name="Content Placeholder 2">
            <a:extLst>
              <a:ext uri="{FF2B5EF4-FFF2-40B4-BE49-F238E27FC236}">
                <a16:creationId xmlns:a16="http://schemas.microsoft.com/office/drawing/2014/main" id="{E95CE761-52F4-C64A-895D-18FC3CB8557D}"/>
              </a:ext>
            </a:extLst>
          </p:cNvPr>
          <p:cNvSpPr>
            <a:spLocks noGrp="1"/>
          </p:cNvSpPr>
          <p:nvPr>
            <p:ph idx="1"/>
          </p:nvPr>
        </p:nvSpPr>
        <p:spPr/>
        <p:txBody>
          <a:bodyPr/>
          <a:lstStyle/>
          <a:p>
            <a:r>
              <a:rPr lang="en-US" altLang="en-US"/>
              <a:t>It’s also a good time to remember, that all we’ve learned about induced and spontaneous mutations, has helped us in instances when the goal is to:</a:t>
            </a:r>
          </a:p>
          <a:p>
            <a:pPr lvl="1"/>
            <a:r>
              <a:rPr lang="en-US" altLang="en-US"/>
              <a:t>Induce mutations for the purpose of studying mutants in a particular process</a:t>
            </a:r>
          </a:p>
          <a:p>
            <a:pPr lvl="1"/>
            <a:endParaRPr lang="en-US" altLang="en-US"/>
          </a:p>
          <a:p>
            <a:pPr lvl="1"/>
            <a:r>
              <a:rPr lang="en-US" altLang="en-US"/>
              <a:t>Kill cells purposely by inhibiting normal replication and DNA chemistry/structure.</a:t>
            </a:r>
          </a:p>
        </p:txBody>
      </p:sp>
    </p:spTree>
    <p:extLst>
      <p:ext uri="{BB962C8B-B14F-4D97-AF65-F5344CB8AC3E}">
        <p14:creationId xmlns:p14="http://schemas.microsoft.com/office/powerpoint/2010/main" val="1799856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C380DC0-78A8-1A4F-BCB5-BFEDE6CD03B3}"/>
              </a:ext>
            </a:extLst>
          </p:cNvPr>
          <p:cNvSpPr>
            <a:spLocks noGrp="1"/>
          </p:cNvSpPr>
          <p:nvPr>
            <p:ph type="title"/>
          </p:nvPr>
        </p:nvSpPr>
        <p:spPr/>
        <p:txBody>
          <a:bodyPr/>
          <a:lstStyle/>
          <a:p>
            <a:r>
              <a:rPr lang="en-US" altLang="en-US"/>
              <a:t>For example</a:t>
            </a:r>
          </a:p>
        </p:txBody>
      </p:sp>
      <p:sp>
        <p:nvSpPr>
          <p:cNvPr id="50178" name="Content Placeholder 2">
            <a:extLst>
              <a:ext uri="{FF2B5EF4-FFF2-40B4-BE49-F238E27FC236}">
                <a16:creationId xmlns:a16="http://schemas.microsoft.com/office/drawing/2014/main" id="{3184F259-31C3-BA42-AA79-EED932C728CB}"/>
              </a:ext>
            </a:extLst>
          </p:cNvPr>
          <p:cNvSpPr>
            <a:spLocks noGrp="1"/>
          </p:cNvSpPr>
          <p:nvPr>
            <p:ph idx="1"/>
          </p:nvPr>
        </p:nvSpPr>
        <p:spPr/>
        <p:txBody>
          <a:bodyPr/>
          <a:lstStyle/>
          <a:p>
            <a:r>
              <a:rPr lang="en-US" altLang="en-US"/>
              <a:t>Exposing a plate of bacteria to UV or other radiation leads to mutation (induced) in some individuals.</a:t>
            </a:r>
          </a:p>
          <a:p>
            <a:endParaRPr lang="en-US" altLang="en-US"/>
          </a:p>
          <a:p>
            <a:r>
              <a:rPr lang="en-US" altLang="en-US"/>
              <a:t>If you are studying, say, mutations associated with metabolism of arabinose, you can select for those that change in terms of how they use arabinose.</a:t>
            </a:r>
          </a:p>
        </p:txBody>
      </p:sp>
    </p:spTree>
    <p:extLst>
      <p:ext uri="{BB962C8B-B14F-4D97-AF65-F5344CB8AC3E}">
        <p14:creationId xmlns:p14="http://schemas.microsoft.com/office/powerpoint/2010/main" val="4160541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78323E9F-48BB-1547-9A99-98BFD050B798}"/>
              </a:ext>
            </a:extLst>
          </p:cNvPr>
          <p:cNvSpPr>
            <a:spLocks noGrp="1"/>
          </p:cNvSpPr>
          <p:nvPr>
            <p:ph type="title"/>
          </p:nvPr>
        </p:nvSpPr>
        <p:spPr/>
        <p:txBody>
          <a:bodyPr/>
          <a:lstStyle/>
          <a:p>
            <a:endParaRPr lang="en-US" altLang="en-US"/>
          </a:p>
        </p:txBody>
      </p:sp>
      <p:sp>
        <p:nvSpPr>
          <p:cNvPr id="51202" name="Content Placeholder 2">
            <a:extLst>
              <a:ext uri="{FF2B5EF4-FFF2-40B4-BE49-F238E27FC236}">
                <a16:creationId xmlns:a16="http://schemas.microsoft.com/office/drawing/2014/main" id="{9E607A40-B35D-9F42-830B-EA55EFD1F0AE}"/>
              </a:ext>
            </a:extLst>
          </p:cNvPr>
          <p:cNvSpPr>
            <a:spLocks noGrp="1"/>
          </p:cNvSpPr>
          <p:nvPr>
            <p:ph idx="1"/>
          </p:nvPr>
        </p:nvSpPr>
        <p:spPr/>
        <p:txBody>
          <a:bodyPr/>
          <a:lstStyle/>
          <a:p>
            <a:r>
              <a:rPr lang="en-US" altLang="en-US"/>
              <a:t>Likewise…</a:t>
            </a:r>
          </a:p>
          <a:p>
            <a:pPr lvl="1"/>
            <a:r>
              <a:rPr lang="en-US" altLang="en-US"/>
              <a:t>Studying how radiation results in mutation (and leads to apoptosis) led to  the development of radiation treatment  for cancer.</a:t>
            </a:r>
          </a:p>
          <a:p>
            <a:pPr lvl="1"/>
            <a:endParaRPr lang="en-US" altLang="en-US"/>
          </a:p>
          <a:p>
            <a:pPr lvl="1"/>
            <a:r>
              <a:rPr lang="en-US" altLang="en-US"/>
              <a:t>Chemicals that bind DNA and disrupt DNA replication or result in mutations are common cancer chemotherapy drugs.</a:t>
            </a:r>
          </a:p>
        </p:txBody>
      </p:sp>
    </p:spTree>
    <p:extLst>
      <p:ext uri="{BB962C8B-B14F-4D97-AF65-F5344CB8AC3E}">
        <p14:creationId xmlns:p14="http://schemas.microsoft.com/office/powerpoint/2010/main" val="1566775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32F2DE41-9162-DA41-9EB9-388E0DEED072}"/>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60F11AC9-B15B-7C46-B4F3-CBEBF44CD1BF}"/>
              </a:ext>
            </a:extLst>
          </p:cNvPr>
          <p:cNvSpPr>
            <a:spLocks noGrp="1"/>
          </p:cNvSpPr>
          <p:nvPr>
            <p:ph idx="1"/>
          </p:nvPr>
        </p:nvSpPr>
        <p:spPr/>
        <p:txBody>
          <a:bodyPr/>
          <a:lstStyle/>
          <a:p>
            <a:r>
              <a:rPr lang="en-US" altLang="en-US"/>
              <a:t>Be sure to review mutagens, mutation rate, assays to identify mutagens.</a:t>
            </a:r>
          </a:p>
        </p:txBody>
      </p:sp>
    </p:spTree>
    <p:extLst>
      <p:ext uri="{BB962C8B-B14F-4D97-AF65-F5344CB8AC3E}">
        <p14:creationId xmlns:p14="http://schemas.microsoft.com/office/powerpoint/2010/main" val="2336534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0E009CB5-464A-0243-8EC4-10112F1528FC}"/>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A11C2052-DD40-CB48-804C-873E6D1E65B7}"/>
              </a:ext>
            </a:extLst>
          </p:cNvPr>
          <p:cNvSpPr>
            <a:spLocks noGrp="1"/>
          </p:cNvSpPr>
          <p:nvPr>
            <p:ph idx="1"/>
          </p:nvPr>
        </p:nvSpPr>
        <p:spPr/>
        <p:txBody>
          <a:bodyPr/>
          <a:lstStyle/>
          <a:p>
            <a:r>
              <a:rPr lang="en-US" altLang="en-US"/>
              <a:t>One final thought…Why would an error free replication system or a mutation-resistant genetic material be a bad thing…Why is it essential to have a low, but detectible mutation rate?</a:t>
            </a:r>
          </a:p>
        </p:txBody>
      </p:sp>
    </p:spTree>
    <p:extLst>
      <p:ext uri="{BB962C8B-B14F-4D97-AF65-F5344CB8AC3E}">
        <p14:creationId xmlns:p14="http://schemas.microsoft.com/office/powerpoint/2010/main" val="283467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7">
            <a:extLst>
              <a:ext uri="{FF2B5EF4-FFF2-40B4-BE49-F238E27FC236}">
                <a16:creationId xmlns:a16="http://schemas.microsoft.com/office/drawing/2014/main" id="{C4A96BB1-FF93-3B42-87A8-34BB72518EF7}"/>
              </a:ext>
            </a:extLst>
          </p:cNvPr>
          <p:cNvSpPr txBox="1">
            <a:spLocks noChangeArrowheads="1"/>
          </p:cNvSpPr>
          <p:nvPr/>
        </p:nvSpPr>
        <p:spPr bwMode="auto">
          <a:xfrm>
            <a:off x="6167438"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sz="1200" b="1">
                <a:solidFill>
                  <a:srgbClr val="D53D21"/>
                </a:solidFill>
                <a:latin typeface="Arial" panose="020B0604020202020204" pitchFamily="34" charset="0"/>
              </a:rPr>
              <a:t>Figure 14.22</a:t>
            </a:r>
          </a:p>
        </p:txBody>
      </p:sp>
      <p:pic>
        <p:nvPicPr>
          <p:cNvPr id="32770" name="Picture 8" descr="15_22Figure-L.jpg                                              000B3C7CServDisk_03                    BC176368:">
            <a:extLst>
              <a:ext uri="{FF2B5EF4-FFF2-40B4-BE49-F238E27FC236}">
                <a16:creationId xmlns:a16="http://schemas.microsoft.com/office/drawing/2014/main" id="{41A4C74D-192A-6245-A9DB-9F7D241BF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033"/>
          <a:stretch>
            <a:fillRect/>
          </a:stretch>
        </p:blipFill>
        <p:spPr bwMode="auto">
          <a:xfrm>
            <a:off x="300038" y="2109788"/>
            <a:ext cx="85439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3">
            <a:extLst>
              <a:ext uri="{FF2B5EF4-FFF2-40B4-BE49-F238E27FC236}">
                <a16:creationId xmlns:a16="http://schemas.microsoft.com/office/drawing/2014/main" id="{46D3FC0B-99ED-5E44-B89E-1A10C9B408A0}"/>
              </a:ext>
            </a:extLst>
          </p:cNvPr>
          <p:cNvSpPr txBox="1">
            <a:spLocks noChangeArrowheads="1"/>
          </p:cNvSpPr>
          <p:nvPr/>
        </p:nvSpPr>
        <p:spPr bwMode="auto">
          <a:xfrm>
            <a:off x="0" y="3810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4400">
                <a:latin typeface="Tahoma" panose="020B0604030504040204" pitchFamily="34" charset="0"/>
              </a:rPr>
              <a:t>LDL Receptor Exons</a:t>
            </a:r>
          </a:p>
        </p:txBody>
      </p:sp>
    </p:spTree>
    <p:extLst>
      <p:ext uri="{BB962C8B-B14F-4D97-AF65-F5344CB8AC3E}">
        <p14:creationId xmlns:p14="http://schemas.microsoft.com/office/powerpoint/2010/main" val="223849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31553726-BB44-2344-ABFB-E433558DFD57}"/>
              </a:ext>
            </a:extLst>
          </p:cNvPr>
          <p:cNvSpPr>
            <a:spLocks noGrp="1"/>
          </p:cNvSpPr>
          <p:nvPr>
            <p:ph type="title"/>
          </p:nvPr>
        </p:nvSpPr>
        <p:spPr/>
        <p:txBody>
          <a:bodyPr>
            <a:normAutofit/>
          </a:bodyPr>
          <a:lstStyle/>
          <a:p>
            <a:r>
              <a:rPr lang="en-US" altLang="en-US" dirty="0"/>
              <a:t>Some common protein </a:t>
            </a:r>
            <a:r>
              <a:rPr lang="en-US" altLang="en-US" u="sng" dirty="0"/>
              <a:t>motifs </a:t>
            </a:r>
          </a:p>
        </p:txBody>
      </p:sp>
      <p:pic>
        <p:nvPicPr>
          <p:cNvPr id="34818" name="Content Placeholder 3">
            <a:extLst>
              <a:ext uri="{FF2B5EF4-FFF2-40B4-BE49-F238E27FC236}">
                <a16:creationId xmlns:a16="http://schemas.microsoft.com/office/drawing/2014/main" id="{2FE81958-1409-0043-B3A8-DEFA9FC1BD9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336" r="-8336"/>
          <a:stretch>
            <a:fillRect/>
          </a:stretch>
        </p:blipFill>
        <p:spPr/>
      </p:pic>
    </p:spTree>
    <p:extLst>
      <p:ext uri="{BB962C8B-B14F-4D97-AF65-F5344CB8AC3E}">
        <p14:creationId xmlns:p14="http://schemas.microsoft.com/office/powerpoint/2010/main" val="94377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99F50ADC-A70D-BD42-AD19-C52C844854C5}"/>
              </a:ext>
            </a:extLst>
          </p:cNvPr>
          <p:cNvSpPr>
            <a:spLocks noGrp="1"/>
          </p:cNvSpPr>
          <p:nvPr>
            <p:ph type="title"/>
          </p:nvPr>
        </p:nvSpPr>
        <p:spPr>
          <a:xfrm>
            <a:off x="457200" y="177800"/>
            <a:ext cx="8229600" cy="1335088"/>
          </a:xfrm>
        </p:spPr>
        <p:txBody>
          <a:bodyPr>
            <a:normAutofit fontScale="90000"/>
          </a:bodyPr>
          <a:lstStyle/>
          <a:p>
            <a:r>
              <a:rPr lang="en-US" altLang="en-US" sz="3600"/>
              <a:t>How did unique proteins come to have common domains?  </a:t>
            </a:r>
            <a:br>
              <a:rPr lang="en-US" altLang="en-US" sz="3600"/>
            </a:br>
            <a:endParaRPr lang="en-US" altLang="en-US" sz="3600"/>
          </a:p>
        </p:txBody>
      </p:sp>
      <p:sp>
        <p:nvSpPr>
          <p:cNvPr id="35842" name="Content Placeholder 2">
            <a:extLst>
              <a:ext uri="{FF2B5EF4-FFF2-40B4-BE49-F238E27FC236}">
                <a16:creationId xmlns:a16="http://schemas.microsoft.com/office/drawing/2014/main" id="{FAE89097-1BFF-6347-B1E6-9649674DF1CB}"/>
              </a:ext>
            </a:extLst>
          </p:cNvPr>
          <p:cNvSpPr>
            <a:spLocks noGrp="1"/>
          </p:cNvSpPr>
          <p:nvPr>
            <p:ph idx="1"/>
          </p:nvPr>
        </p:nvSpPr>
        <p:spPr/>
        <p:txBody>
          <a:bodyPr>
            <a:normAutofit lnSpcReduction="10000"/>
          </a:bodyPr>
          <a:lstStyle/>
          <a:p>
            <a:pPr marL="0" indent="0">
              <a:buFont typeface="Arial" panose="020B0604020202020204" pitchFamily="34" charset="0"/>
              <a:buNone/>
            </a:pPr>
            <a:r>
              <a:rPr lang="en-US" altLang="en-US" b="1" i="1"/>
              <a:t>Exon Shuffling…</a:t>
            </a:r>
          </a:p>
          <a:p>
            <a:pPr marL="0" indent="0">
              <a:buFont typeface="Arial" panose="020B0604020202020204" pitchFamily="34" charset="0"/>
              <a:buNone/>
            </a:pPr>
            <a:r>
              <a:rPr lang="en-US" altLang="en-US"/>
              <a:t>It’s thought that new proteins have been made over time by DNA recombination and movement of DNA in the genome.  In a sense, just reusing a limited number of protein coding sequences in different ways….read more on your own.</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hlinkClick r:id="rId2"/>
              </a:rPr>
              <a:t>http://en.wikipedia.org/wiki/Exon_shuffling#History</a:t>
            </a:r>
            <a:r>
              <a:rPr lang="en-US" altLang="en-US"/>
              <a:t>  </a:t>
            </a:r>
          </a:p>
          <a:p>
            <a:pPr marL="0" indent="0">
              <a:buFont typeface="Arial" panose="020B0604020202020204" pitchFamily="34" charset="0"/>
              <a:buNone/>
            </a:pPr>
            <a:endParaRPr lang="en-US" altLang="en-US"/>
          </a:p>
        </p:txBody>
      </p:sp>
    </p:spTree>
    <p:extLst>
      <p:ext uri="{BB962C8B-B14F-4D97-AF65-F5344CB8AC3E}">
        <p14:creationId xmlns:p14="http://schemas.microsoft.com/office/powerpoint/2010/main" val="34546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A208E4A-B469-2841-B394-5C0D592E2886}"/>
              </a:ext>
            </a:extLst>
          </p:cNvPr>
          <p:cNvSpPr>
            <a:spLocks noGrp="1"/>
          </p:cNvSpPr>
          <p:nvPr>
            <p:ph type="title"/>
          </p:nvPr>
        </p:nvSpPr>
        <p:spPr/>
        <p:txBody>
          <a:bodyPr/>
          <a:lstStyle/>
          <a:p>
            <a:r>
              <a:rPr lang="en-US" altLang="en-US" dirty="0"/>
              <a:t>Protein folding process</a:t>
            </a:r>
          </a:p>
        </p:txBody>
      </p:sp>
      <p:sp>
        <p:nvSpPr>
          <p:cNvPr id="39938" name="Content Placeholder 2">
            <a:extLst>
              <a:ext uri="{FF2B5EF4-FFF2-40B4-BE49-F238E27FC236}">
                <a16:creationId xmlns:a16="http://schemas.microsoft.com/office/drawing/2014/main" id="{0F29E491-88BF-0343-94CC-28B69E906A5D}"/>
              </a:ext>
            </a:extLst>
          </p:cNvPr>
          <p:cNvSpPr>
            <a:spLocks noGrp="1"/>
          </p:cNvSpPr>
          <p:nvPr>
            <p:ph idx="1"/>
          </p:nvPr>
        </p:nvSpPr>
        <p:spPr/>
        <p:txBody>
          <a:bodyPr>
            <a:normAutofit lnSpcReduction="10000"/>
          </a:bodyPr>
          <a:lstStyle/>
          <a:p>
            <a:r>
              <a:rPr lang="en-US" altLang="en-US"/>
              <a:t>Some proteins require other proteins to fold properly.   Because of this tendency for proteins to fold right away, the end terminus may fold up and be unable to form proper structure with a more C-terminal region.</a:t>
            </a:r>
          </a:p>
          <a:p>
            <a:endParaRPr lang="en-US" altLang="en-US"/>
          </a:p>
          <a:p>
            <a:r>
              <a:rPr lang="en-US" altLang="en-US"/>
              <a:t>Proteins called </a:t>
            </a:r>
            <a:r>
              <a:rPr lang="en-US" altLang="en-US" b="1" i="1"/>
              <a:t>chaperones</a:t>
            </a:r>
            <a:r>
              <a:rPr lang="en-US" altLang="en-US"/>
              <a:t> function to sort of prevent some folding of a newly made protein until more of the amino acids are available.</a:t>
            </a:r>
            <a:endParaRPr lang="en-US" altLang="en-US" b="1" i="1"/>
          </a:p>
        </p:txBody>
      </p:sp>
    </p:spTree>
    <p:extLst>
      <p:ext uri="{BB962C8B-B14F-4D97-AF65-F5344CB8AC3E}">
        <p14:creationId xmlns:p14="http://schemas.microsoft.com/office/powerpoint/2010/main" val="357146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9C3F95F7-961F-E64B-906D-2C7AE2E64E40}"/>
              </a:ext>
            </a:extLst>
          </p:cNvPr>
          <p:cNvSpPr>
            <a:spLocks noGrp="1"/>
          </p:cNvSpPr>
          <p:nvPr>
            <p:ph type="title"/>
          </p:nvPr>
        </p:nvSpPr>
        <p:spPr/>
        <p:txBody>
          <a:bodyPr/>
          <a:lstStyle/>
          <a:p>
            <a:endParaRPr lang="en-US" altLang="en-US"/>
          </a:p>
        </p:txBody>
      </p:sp>
      <p:sp>
        <p:nvSpPr>
          <p:cNvPr id="40962" name="Content Placeholder 2">
            <a:extLst>
              <a:ext uri="{FF2B5EF4-FFF2-40B4-BE49-F238E27FC236}">
                <a16:creationId xmlns:a16="http://schemas.microsoft.com/office/drawing/2014/main" id="{BC09D1FC-A6B0-E545-894D-D700324FB4FC}"/>
              </a:ext>
            </a:extLst>
          </p:cNvPr>
          <p:cNvSpPr>
            <a:spLocks noGrp="1"/>
          </p:cNvSpPr>
          <p:nvPr>
            <p:ph idx="1"/>
          </p:nvPr>
        </p:nvSpPr>
        <p:spPr/>
        <p:txBody>
          <a:bodyPr/>
          <a:lstStyle/>
          <a:p>
            <a:r>
              <a:rPr lang="en-US" altLang="en-US"/>
              <a:t>Some chaperones also serve to protect proteins from unfolding if a cell is exposed to denaturing conditions.</a:t>
            </a:r>
          </a:p>
          <a:p>
            <a:endParaRPr lang="en-US" altLang="en-US"/>
          </a:p>
          <a:p>
            <a:r>
              <a:rPr lang="en-US" altLang="en-US"/>
              <a:t>For example, special chaperone proteins called </a:t>
            </a:r>
            <a:r>
              <a:rPr lang="en-US" altLang="en-US" b="1" i="1"/>
              <a:t>heat-shock proteins</a:t>
            </a:r>
            <a:r>
              <a:rPr lang="en-US" altLang="en-US"/>
              <a:t>, serve to protect a cell from short exposures to increased heat. </a:t>
            </a:r>
          </a:p>
        </p:txBody>
      </p:sp>
    </p:spTree>
    <p:extLst>
      <p:ext uri="{BB962C8B-B14F-4D97-AF65-F5344CB8AC3E}">
        <p14:creationId xmlns:p14="http://schemas.microsoft.com/office/powerpoint/2010/main" val="856902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9374</TotalTime>
  <Words>1916</Words>
  <Application>Microsoft Macintosh PowerPoint</Application>
  <PresentationFormat>On-screen Show (4:3)</PresentationFormat>
  <Paragraphs>167</Paragraphs>
  <Slides>46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MS PGothic</vt:lpstr>
      <vt:lpstr>Arial</vt:lpstr>
      <vt:lpstr>Calibri</vt:lpstr>
      <vt:lpstr>Tahoma</vt:lpstr>
      <vt:lpstr>Times New Roman</vt:lpstr>
      <vt:lpstr>Office Theme</vt:lpstr>
      <vt:lpstr>Molecular Biology Biol 480</vt:lpstr>
      <vt:lpstr>Announcements/Assignments </vt:lpstr>
      <vt:lpstr>Where were we? Translation</vt:lpstr>
      <vt:lpstr>PowerPoint Presentation</vt:lpstr>
      <vt:lpstr>PowerPoint Presentation</vt:lpstr>
      <vt:lpstr>Some common protein motifs </vt:lpstr>
      <vt:lpstr>How did unique proteins come to have common domains?   </vt:lpstr>
      <vt:lpstr>Protein folding process</vt:lpstr>
      <vt:lpstr>PowerPoint Presentation</vt:lpstr>
      <vt:lpstr>PowerPoint Presentation</vt:lpstr>
      <vt:lpstr>Moving to chapter 15</vt:lpstr>
      <vt:lpstr>PowerPoint Presentation</vt:lpstr>
      <vt:lpstr>PowerPoint Presentation</vt:lpstr>
      <vt:lpstr>PowerPoint Presentation</vt:lpstr>
      <vt:lpstr>PowerPoint Presentation</vt:lpstr>
      <vt:lpstr>Review…linking classical with molecular genetics</vt:lpstr>
      <vt:lpstr>Classification…location of mutation</vt:lpstr>
      <vt:lpstr>Recall…in diploid organisms…</vt:lpstr>
      <vt:lpstr>Dominant mutations…</vt:lpstr>
      <vt:lpstr>PowerPoint Presentation</vt:lpstr>
      <vt:lpstr>PowerPoint Presentation</vt:lpstr>
      <vt:lpstr>At the molecular level…</vt:lpstr>
      <vt:lpstr>PowerPoint Presentation</vt:lpstr>
      <vt:lpstr>PowerPoint Presentation</vt:lpstr>
      <vt:lpstr>PowerPoint Presentation</vt:lpstr>
      <vt:lpstr>Functional classifications of mutations</vt:lpstr>
      <vt:lpstr>PowerPoint Presentation</vt:lpstr>
      <vt:lpstr>PowerPoint Presentation</vt:lpstr>
      <vt:lpstr>How do mutations arise?</vt:lpstr>
      <vt:lpstr>Some common base modifications </vt:lpstr>
      <vt:lpstr>PowerPoint Presentation</vt:lpstr>
      <vt:lpstr>PowerPoint Presentation</vt:lpstr>
      <vt:lpstr>PowerPoint Presentation</vt:lpstr>
      <vt:lpstr>PowerPoint Presentation</vt:lpstr>
      <vt:lpstr>Other small chemical changes…</vt:lpstr>
      <vt:lpstr>Depurination</vt:lpstr>
      <vt:lpstr>PowerPoint Presentation</vt:lpstr>
      <vt:lpstr>Independent study</vt:lpstr>
      <vt:lpstr>But how do mutations arise…</vt:lpstr>
      <vt:lpstr>PowerPoint Presentation</vt:lpstr>
      <vt:lpstr>PowerPoint Presentation</vt:lpstr>
      <vt:lpstr>PowerPoint Presentation</vt:lpstr>
      <vt:lpstr>For example</vt:lpstr>
      <vt:lpstr>PowerPoint Presentation</vt:lpstr>
      <vt:lpstr>PowerPoint Presentation</vt:lpstr>
      <vt:lpstr>PowerPoint Presentation</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268</cp:revision>
  <cp:lastPrinted>2019-02-20T19:12:38Z</cp:lastPrinted>
  <dcterms:created xsi:type="dcterms:W3CDTF">2012-08-22T01:19:49Z</dcterms:created>
  <dcterms:modified xsi:type="dcterms:W3CDTF">2019-04-03T13:05:23Z</dcterms:modified>
  <cp:category/>
</cp:coreProperties>
</file>